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3"/>
  </p:notesMasterIdLst>
  <p:sldIdLst>
    <p:sldId id="363" r:id="rId2"/>
    <p:sldId id="356" r:id="rId3"/>
    <p:sldId id="376" r:id="rId4"/>
    <p:sldId id="396" r:id="rId5"/>
    <p:sldId id="395" r:id="rId6"/>
    <p:sldId id="397" r:id="rId7"/>
    <p:sldId id="368" r:id="rId8"/>
    <p:sldId id="399" r:id="rId9"/>
    <p:sldId id="398" r:id="rId10"/>
    <p:sldId id="400" r:id="rId11"/>
    <p:sldId id="401" r:id="rId12"/>
    <p:sldId id="402" r:id="rId13"/>
    <p:sldId id="357" r:id="rId14"/>
    <p:sldId id="403" r:id="rId15"/>
    <p:sldId id="404" r:id="rId16"/>
    <p:sldId id="388" r:id="rId17"/>
    <p:sldId id="350" r:id="rId18"/>
    <p:sldId id="365" r:id="rId19"/>
    <p:sldId id="407" r:id="rId20"/>
    <p:sldId id="408" r:id="rId21"/>
    <p:sldId id="4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0"/>
    <p:restoredTop sz="94694"/>
  </p:normalViewPr>
  <p:slideViewPr>
    <p:cSldViewPr snapToGrid="0" snapToObjects="1">
      <p:cViewPr varScale="1">
        <p:scale>
          <a:sx n="162" d="100"/>
          <a:sy n="162" d="100"/>
        </p:scale>
        <p:origin x="20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CDA86F-1437-D54F-866C-99077F0F76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1F9C2-A14E-7E4F-9500-039217B455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FEFE7-CBD7-6940-9A3E-D8497CA4A3CC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A87CA90-360F-9E40-A0CE-9BEACE3E26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01F2C2-DA0D-4143-87CF-0DCC5FC20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5842B-1BA8-F344-A59F-615745CDA4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2BDD8-DF48-384A-9676-5B0C9E770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B3565-266F-0A49-A6D5-10D670EC26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6332-F9D6-E34B-84CF-3BD937AA7F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7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SC_7697.jpg" descr="Background picture features the quad of Mercer's Macon campus and the Godsey Administration Building.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5484"/>
            <a:ext cx="9144000" cy="546294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 userDrawn="1"/>
        </p:nvSpPr>
        <p:spPr>
          <a:xfrm>
            <a:off x="0" y="-1"/>
            <a:ext cx="9144000" cy="1112020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319290"/>
            <a:ext cx="9144000" cy="18288"/>
          </a:xfrm>
          <a:prstGeom prst="rect">
            <a:avLst/>
          </a:prstGeom>
          <a:solidFill>
            <a:srgbClr val="F7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338226"/>
            <a:ext cx="9144000" cy="1519774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14097" y="5601026"/>
            <a:ext cx="7718161" cy="51381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14097" y="6153918"/>
            <a:ext cx="7718161" cy="425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4" name="Picture 13" descr="Mercer University wordmark">
            <a:extLst>
              <a:ext uri="{FF2B5EF4-FFF2-40B4-BE49-F238E27FC236}">
                <a16:creationId xmlns:a16="http://schemas.microsoft.com/office/drawing/2014/main" id="{E9AA619D-22AA-4C0E-87FF-E864122D16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524" y="266348"/>
            <a:ext cx="3044952" cy="5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2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14097" y="303466"/>
            <a:ext cx="7718161" cy="51381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3260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112020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319290"/>
            <a:ext cx="9144000" cy="18288"/>
          </a:xfrm>
          <a:prstGeom prst="rect">
            <a:avLst/>
          </a:prstGeom>
          <a:solidFill>
            <a:srgbClr val="F7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338226"/>
            <a:ext cx="9144000" cy="1519774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14097" y="5601026"/>
            <a:ext cx="7718161" cy="51381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14097" y="6153918"/>
            <a:ext cx="7718161" cy="425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AA619D-22AA-4C0E-87FF-E864122D1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951" y="202425"/>
            <a:ext cx="2909843" cy="739896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61AE71F-45DC-D047-BBE9-57184543F40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4097" y="2658746"/>
            <a:ext cx="7699375" cy="803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1815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112020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38076"/>
            <a:ext cx="9144000" cy="18288"/>
          </a:xfrm>
          <a:prstGeom prst="rect">
            <a:avLst/>
          </a:prstGeom>
          <a:solidFill>
            <a:srgbClr val="F7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056923"/>
            <a:ext cx="9144000" cy="801077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ercer University wordmark">
            <a:extLst>
              <a:ext uri="{FF2B5EF4-FFF2-40B4-BE49-F238E27FC236}">
                <a16:creationId xmlns:a16="http://schemas.microsoft.com/office/drawing/2014/main" id="{8B17940F-441C-4EB7-8CB1-381230DACA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943" y="6264772"/>
            <a:ext cx="1947672" cy="3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4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research.org/short-reads/2022/09/27/a-dwindling-number-of-new-u-s-college-graduates-have-a-degree-in-education/#:~:text=In%202019%2D20%2C%20the%20most,total%20degrees%20issued%20that%20year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c.org/NewsEventsPublications/PressReleases/Pages/survey-few-americans-would-encourage-a-young-person-to-become-a-teacher.aspx?hsamp_network=twitter&amp;hsamp=bTKPAhTYI4r7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short-reads/2022/09/27/a-dwindling-number-of-new-u-s-college-graduates-have-a-degree-in-education/#:~:text=In%202019%2D20%2C%20the%20most,total%20degrees%20issued%20that%20yea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Tift College Board of Visitors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November 3, 2023</a:t>
            </a:r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2012688-D3D7-D741-B9E9-8E6CFEEC743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4097" y="2658746"/>
            <a:ext cx="7699375" cy="803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6F78E-B557-5B42-8691-5AA5AA5039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983" y="1117824"/>
            <a:ext cx="3304017" cy="2018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AA716B-49B4-1541-953F-18D4D6C91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5" y="1117823"/>
            <a:ext cx="3742835" cy="2506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B96930-6E4A-BE4C-A88D-F2CD7FE3A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505" y="2979282"/>
            <a:ext cx="3529495" cy="2363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2788A1-FDBB-2C46-A5E5-5779052B43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6" y="3624187"/>
            <a:ext cx="4812071" cy="17185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54C9F7-751F-B647-ACCA-9003C96046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163" y="2506181"/>
            <a:ext cx="3853491" cy="13762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D8876D-A21B-D04C-A251-6702408AEC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264" y="3887876"/>
            <a:ext cx="4073743" cy="1454908"/>
          </a:xfrm>
          <a:prstGeom prst="rect">
            <a:avLst/>
          </a:prstGeom>
        </p:spPr>
      </p:pic>
      <p:pic>
        <p:nvPicPr>
          <p:cNvPr id="13" name="Picture 12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0297AF2-9DF8-6345-9FC1-43DFF19369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0504" y="2127124"/>
            <a:ext cx="2598798" cy="1755304"/>
          </a:xfrm>
          <a:prstGeom prst="rect">
            <a:avLst/>
          </a:prstGeom>
        </p:spPr>
      </p:pic>
      <p:pic>
        <p:nvPicPr>
          <p:cNvPr id="14" name="Picture 1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BDDF47F-2247-374B-AED7-F3F452EC5BC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353" y="3511308"/>
            <a:ext cx="2752647" cy="1759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DB8070-F45B-C143-BF92-7F41C45609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567" y="1123123"/>
            <a:ext cx="2265153" cy="15110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495943-A68E-302C-07AB-F881814C875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238" y="1105708"/>
            <a:ext cx="2243270" cy="16824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F5E7F8-9C85-663C-5EC5-2E496C297C3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266" y="1106901"/>
            <a:ext cx="1099226" cy="10992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501615-FADF-94F0-6966-043DD730CC0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983" y="1118199"/>
            <a:ext cx="1008925" cy="10089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29F332-CB80-AC64-CF37-5A6449FB13D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912" y="2635813"/>
            <a:ext cx="1002598" cy="10025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96E208-511A-6E7A-F0EC-B0EC23AF934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6" y="4247377"/>
            <a:ext cx="1063758" cy="10637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D7A37D-6EE7-5AEF-045B-C6EACD93D45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4" y="1105708"/>
            <a:ext cx="1270170" cy="12701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00D423-0CD3-5632-20BD-631C31B88A6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81" y="1099461"/>
            <a:ext cx="915737" cy="9157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8FA258-AC34-8548-6A92-749ACB6D788D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617" y="4356046"/>
            <a:ext cx="969242" cy="9692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7C9830-DA59-1DE5-53D3-5EF3C000882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824" y="4247377"/>
            <a:ext cx="1058076" cy="10580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61974A-64FD-3041-5851-B01E9DC6C89D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718" y="2464369"/>
            <a:ext cx="1013112" cy="10131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061C9B-AB5A-8198-AEF6-EDF750342D6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17" y="4019144"/>
            <a:ext cx="999932" cy="9999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3E8525E-EE7D-5228-2E21-9C3ACADF6B5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534" y="1123123"/>
            <a:ext cx="703186" cy="7031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807399-C4A6-A62B-EC55-47D7ECB633E7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289" y="2165486"/>
            <a:ext cx="880917" cy="8809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9B3DCA8-FAA5-180E-C873-2F557541E1BF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402" y="4453339"/>
            <a:ext cx="889445" cy="8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8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5138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00C93-F284-0A7B-957E-0D81CB682BE6}"/>
              </a:ext>
            </a:extLst>
          </p:cNvPr>
          <p:cNvSpPr txBox="1"/>
          <p:nvPr/>
        </p:nvSpPr>
        <p:spPr>
          <a:xfrm>
            <a:off x="288235" y="1634620"/>
            <a:ext cx="4005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Why is Tift College’s enrollment pattern inconsistent with the national trend?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84CB5-0314-7D7F-31F7-4DFED4831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992" y="1735830"/>
            <a:ext cx="1510378" cy="36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5138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00C93-F284-0A7B-957E-0D81CB682BE6}"/>
              </a:ext>
            </a:extLst>
          </p:cNvPr>
          <p:cNvSpPr txBox="1"/>
          <p:nvPr/>
        </p:nvSpPr>
        <p:spPr>
          <a:xfrm>
            <a:off x="288235" y="1604803"/>
            <a:ext cx="4005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Why is Tift College’s enrollment pattern inconsistent with the national trend?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84CB5-0314-7D7F-31F7-4DFED4831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932" y="1715951"/>
            <a:ext cx="1510378" cy="3671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74A578-F0F0-1E83-09A9-C5F0263715E5}"/>
              </a:ext>
            </a:extLst>
          </p:cNvPr>
          <p:cNvSpPr txBox="1"/>
          <p:nvPr/>
        </p:nvSpPr>
        <p:spPr>
          <a:xfrm>
            <a:off x="288235" y="4005470"/>
            <a:ext cx="613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Enrollment data suggest that Tift College is successfully </a:t>
            </a:r>
            <a:r>
              <a:rPr lang="en-US" sz="3200" b="1" u="sng" dirty="0">
                <a:solidFill>
                  <a:schemeClr val="accent2"/>
                </a:solidFill>
                <a:effectLst/>
              </a:rPr>
              <a:t>adapting</a:t>
            </a:r>
            <a:r>
              <a:rPr lang="en-US" sz="3200" dirty="0">
                <a:solidFill>
                  <a:schemeClr val="accent2"/>
                </a:solidFill>
              </a:rPr>
              <a:t> to a changing educational environment. </a:t>
            </a:r>
          </a:p>
        </p:txBody>
      </p:sp>
    </p:spTree>
    <p:extLst>
      <p:ext uri="{BB962C8B-B14F-4D97-AF65-F5344CB8AC3E}">
        <p14:creationId xmlns:p14="http://schemas.microsoft.com/office/powerpoint/2010/main" val="30439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51381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Adaptation!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3C2E3-8E52-D9ED-D540-56071D60DFDF}"/>
              </a:ext>
            </a:extLst>
          </p:cNvPr>
          <p:cNvSpPr txBox="1"/>
          <p:nvPr/>
        </p:nvSpPr>
        <p:spPr>
          <a:xfrm>
            <a:off x="-1" y="1073424"/>
            <a:ext cx="86271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biology and ecology, adaptation refers </a:t>
            </a:r>
          </a:p>
          <a:p>
            <a:r>
              <a:rPr lang="en-US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process of adjusting behavior, physiology, </a:t>
            </a:r>
          </a:p>
          <a:p>
            <a:r>
              <a:rPr lang="en-US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structure to become more suited to an environment.</a:t>
            </a:r>
          </a:p>
          <a:p>
            <a:endParaRPr lang="en-US" dirty="0"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College has changed, making us more suited </a:t>
            </a:r>
          </a:p>
          <a:p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a new educational environment. </a:t>
            </a:r>
          </a:p>
          <a:p>
            <a:endParaRPr lang="en-US" dirty="0">
              <a:solidFill>
                <a:srgbClr val="4D5156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4D5156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4D5156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accent2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What changes have we made </a:t>
            </a:r>
          </a:p>
          <a:p>
            <a:pPr algn="ctr"/>
            <a:r>
              <a:rPr lang="en-US" sz="3600" dirty="0">
                <a:solidFill>
                  <a:schemeClr val="accent2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in recent years?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CAB3E-EAA2-9A48-BC4A-5C5BC419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159" y="1662319"/>
            <a:ext cx="2070928" cy="22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1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513814"/>
          </a:xfrm>
        </p:spPr>
        <p:txBody>
          <a:bodyPr/>
          <a:lstStyle/>
          <a:p>
            <a:r>
              <a:rPr lang="en-US" dirty="0">
                <a:solidFill>
                  <a:srgbClr val="F76800"/>
                </a:solidFill>
              </a:rPr>
              <a:t>Recent Changes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29AB9-2C90-BC2F-56AF-841EC00A0A38}"/>
              </a:ext>
            </a:extLst>
          </p:cNvPr>
          <p:cNvSpPr txBox="1"/>
          <p:nvPr/>
        </p:nvSpPr>
        <p:spPr>
          <a:xfrm>
            <a:off x="576471" y="1331843"/>
            <a:ext cx="81003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Programs</a:t>
            </a:r>
          </a:p>
          <a:p>
            <a:r>
              <a:rPr lang="en-US" sz="3200" dirty="0"/>
              <a:t>  	</a:t>
            </a:r>
            <a:r>
              <a:rPr lang="en-US" sz="2400" dirty="0"/>
              <a:t>to improve relevance, enhance the learning experience, 	facilitate progress to a degree, and increase options</a:t>
            </a:r>
          </a:p>
          <a:p>
            <a:endParaRPr lang="en-US" sz="3200" dirty="0"/>
          </a:p>
          <a:p>
            <a:r>
              <a:rPr lang="en-US" sz="3200" dirty="0"/>
              <a:t>External Funding and Gifts</a:t>
            </a:r>
          </a:p>
          <a:p>
            <a:r>
              <a:rPr lang="en-US" sz="3200" dirty="0"/>
              <a:t>	</a:t>
            </a:r>
            <a:r>
              <a:rPr lang="en-US" sz="2400" dirty="0"/>
              <a:t>to support student success, enable scholarship, and 	strengthen partnerships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2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513814"/>
          </a:xfrm>
        </p:spPr>
        <p:txBody>
          <a:bodyPr/>
          <a:lstStyle/>
          <a:p>
            <a:r>
              <a:rPr lang="en-US" b="1" dirty="0">
                <a:solidFill>
                  <a:srgbClr val="F76800"/>
                </a:solidFill>
              </a:rPr>
              <a:t>I. A Few Recent Program Changes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29AB9-2C90-BC2F-56AF-841EC00A0A38}"/>
              </a:ext>
            </a:extLst>
          </p:cNvPr>
          <p:cNvSpPr txBox="1"/>
          <p:nvPr/>
        </p:nvSpPr>
        <p:spPr>
          <a:xfrm>
            <a:off x="576471" y="1331843"/>
            <a:ext cx="81003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48E99-B61B-1B29-84AB-BF500726E8D8}"/>
              </a:ext>
            </a:extLst>
          </p:cNvPr>
          <p:cNvSpPr txBox="1"/>
          <p:nvPr/>
        </p:nvSpPr>
        <p:spPr>
          <a:xfrm>
            <a:off x="0" y="1152939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dirty="0"/>
              <a:t>			Co-teaching in MAT in Elementary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Multiple starting points for most programs</a:t>
            </a:r>
          </a:p>
          <a:p>
            <a:r>
              <a:rPr lang="en-US" dirty="0"/>
              <a:t>Embedded endorsements in MEd-Advanced Teacher and </a:t>
            </a:r>
            <a:r>
              <a:rPr lang="en-US" dirty="0" err="1"/>
              <a:t>EdS</a:t>
            </a:r>
            <a:r>
              <a:rPr lang="en-US" dirty="0"/>
              <a:t>-Accomplished Teacher</a:t>
            </a:r>
          </a:p>
          <a:p>
            <a:r>
              <a:rPr lang="en-US" dirty="0"/>
              <a:t>		</a:t>
            </a:r>
            <a:r>
              <a:rPr lang="en-US" dirty="0">
                <a:solidFill>
                  <a:schemeClr val="accent2"/>
                </a:solidFill>
              </a:rPr>
              <a:t>Expansion of MAT programs to Macon</a:t>
            </a:r>
          </a:p>
          <a:p>
            <a:r>
              <a:rPr lang="en-US" dirty="0"/>
              <a:t>			Pedagogy only MAT secondary, middle grades, and P-12 programs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Blended delivery in most programs – 50% synchronous, 25% asynchronous, 25% in person </a:t>
            </a:r>
          </a:p>
          <a:p>
            <a:r>
              <a:rPr lang="en-US" dirty="0"/>
              <a:t>		Professionalized advising for initial teacher education programs</a:t>
            </a:r>
          </a:p>
          <a:p>
            <a:r>
              <a:rPr lang="en-US" dirty="0"/>
              <a:t>			</a:t>
            </a:r>
            <a:r>
              <a:rPr lang="en-US" dirty="0">
                <a:solidFill>
                  <a:schemeClr val="accent2"/>
                </a:solidFill>
              </a:rPr>
              <a:t>Revitalizing Field Experiences, with Field Experience Liaisons</a:t>
            </a:r>
          </a:p>
          <a:p>
            <a:r>
              <a:rPr lang="en-US" dirty="0"/>
              <a:t>				Use of Open Educational Resources in many programs</a:t>
            </a:r>
          </a:p>
          <a:p>
            <a:r>
              <a:rPr lang="en-US" dirty="0">
                <a:solidFill>
                  <a:schemeClr val="accent2"/>
                </a:solidFill>
              </a:rPr>
              <a:t>New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BSEd</a:t>
            </a:r>
            <a:r>
              <a:rPr lang="en-US" dirty="0">
                <a:solidFill>
                  <a:schemeClr val="accent2"/>
                </a:solidFill>
              </a:rPr>
              <a:t> in Computer Science, Health &amp; PE; MS in Instructional Design and Technology </a:t>
            </a:r>
          </a:p>
          <a:p>
            <a:r>
              <a:rPr lang="en-US" dirty="0"/>
              <a:t>			Attention to curricular relevance via DEI and culturally relevant pedagogy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Streamlined program, fewer credits required – </a:t>
            </a:r>
            <a:r>
              <a:rPr lang="en-US" dirty="0" err="1">
                <a:solidFill>
                  <a:schemeClr val="accent2"/>
                </a:solidFill>
              </a:rPr>
              <a:t>EdS</a:t>
            </a:r>
            <a:r>
              <a:rPr lang="en-US" dirty="0">
                <a:solidFill>
                  <a:schemeClr val="accent2"/>
                </a:solidFill>
              </a:rPr>
              <a:t> in Accomplished Teaching </a:t>
            </a:r>
          </a:p>
          <a:p>
            <a:r>
              <a:rPr lang="en-US" dirty="0"/>
              <a:t>			Independent Schools track to the Ph.D. in Ed Leadership</a:t>
            </a:r>
          </a:p>
          <a:p>
            <a:r>
              <a:rPr lang="en-US" dirty="0"/>
              <a:t>		</a:t>
            </a:r>
            <a:r>
              <a:rPr lang="en-US" dirty="0">
                <a:solidFill>
                  <a:schemeClr val="accent2"/>
                </a:solidFill>
              </a:rPr>
              <a:t>Tier II option in Ph.D. in P-12 Ed Leadership </a:t>
            </a:r>
          </a:p>
          <a:p>
            <a:r>
              <a:rPr lang="en-US" dirty="0"/>
              <a:t>			Strategic use of clinical faculty and program leadership by full-time faculty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Special Education Endorsement added to the </a:t>
            </a:r>
            <a:r>
              <a:rPr lang="en-US" dirty="0" err="1">
                <a:solidFill>
                  <a:schemeClr val="accent2"/>
                </a:solidFill>
              </a:rPr>
              <a:t>BSEd</a:t>
            </a:r>
            <a:r>
              <a:rPr lang="en-US" dirty="0">
                <a:solidFill>
                  <a:schemeClr val="accent2"/>
                </a:solidFill>
              </a:rPr>
              <a:t> in ELAD</a:t>
            </a:r>
          </a:p>
          <a:p>
            <a:r>
              <a:rPr lang="en-US" dirty="0"/>
              <a:t>			Secondary Bridge Programs</a:t>
            </a:r>
          </a:p>
          <a:p>
            <a:r>
              <a:rPr lang="en-US" dirty="0"/>
              <a:t>		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9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730204"/>
          </a:xfrm>
        </p:spPr>
        <p:txBody>
          <a:bodyPr/>
          <a:lstStyle/>
          <a:p>
            <a:r>
              <a:rPr lang="en-US" b="1" dirty="0">
                <a:solidFill>
                  <a:srgbClr val="F76800"/>
                </a:solidFill>
              </a:rPr>
              <a:t>II. External Funding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95C195-3A38-22A9-BDE6-375213BDA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75" y="5144439"/>
            <a:ext cx="5708374" cy="560444"/>
          </a:xfrm>
          <a:prstGeom prst="rect">
            <a:avLst/>
          </a:prstGeom>
        </p:spPr>
      </p:pic>
      <p:pic>
        <p:nvPicPr>
          <p:cNvPr id="20" name="Picture 19" descr="A graph of a bar chart&#10;&#10;Description automatically generated">
            <a:extLst>
              <a:ext uri="{FF2B5EF4-FFF2-40B4-BE49-F238E27FC236}">
                <a16:creationId xmlns:a16="http://schemas.microsoft.com/office/drawing/2014/main" id="{948A9E2F-E94C-2C41-0069-2509BFD8D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97" y="1658327"/>
            <a:ext cx="5708374" cy="3032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B71811-03FF-5725-B3F0-F5AE43E8E180}"/>
              </a:ext>
            </a:extLst>
          </p:cNvPr>
          <p:cNvSpPr txBox="1"/>
          <p:nvPr/>
        </p:nvSpPr>
        <p:spPr>
          <a:xfrm>
            <a:off x="6490447" y="3514165"/>
            <a:ext cx="24473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New Position </a:t>
            </a:r>
            <a:r>
              <a:rPr lang="en-US" sz="1600" b="1" dirty="0"/>
              <a:t>- </a:t>
            </a:r>
          </a:p>
          <a:p>
            <a:r>
              <a:rPr lang="en-US" sz="1600" b="1" dirty="0"/>
              <a:t>Grant Support Coordinator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3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69574"/>
            <a:ext cx="7718161" cy="96409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III. Gift to Tift College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B667D-1E1E-C449-8041-FF14E0436A16}"/>
              </a:ext>
            </a:extLst>
          </p:cNvPr>
          <p:cNvSpPr txBox="1"/>
          <p:nvPr/>
        </p:nvSpPr>
        <p:spPr>
          <a:xfrm>
            <a:off x="2236304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B36BF-5364-3243-8F75-2046BCB85491}"/>
              </a:ext>
            </a:extLst>
          </p:cNvPr>
          <p:cNvSpPr txBox="1"/>
          <p:nvPr/>
        </p:nvSpPr>
        <p:spPr>
          <a:xfrm>
            <a:off x="168965" y="4274347"/>
            <a:ext cx="836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chemeClr val="accent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A50C20-6F3E-A44D-85B4-E0AD794FC073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white and black sign with black text&#10;&#10;Description automatically generated">
            <a:extLst>
              <a:ext uri="{FF2B5EF4-FFF2-40B4-BE49-F238E27FC236}">
                <a16:creationId xmlns:a16="http://schemas.microsoft.com/office/drawing/2014/main" id="{0719DB37-5A61-EEE7-B9D3-9E3BBA793B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2" y="1187659"/>
            <a:ext cx="4572000" cy="1966167"/>
          </a:xfrm>
          <a:prstGeom prst="rect">
            <a:avLst/>
          </a:prstGeom>
        </p:spPr>
      </p:pic>
      <p:pic>
        <p:nvPicPr>
          <p:cNvPr id="11" name="Picture 10" descr="A close-up of a poster&#10;&#10;Description automatically generated">
            <a:extLst>
              <a:ext uri="{FF2B5EF4-FFF2-40B4-BE49-F238E27FC236}">
                <a16:creationId xmlns:a16="http://schemas.microsoft.com/office/drawing/2014/main" id="{08907AE4-D306-803B-FF3F-C4DA21355D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240" y="1187659"/>
            <a:ext cx="4357308" cy="2426007"/>
          </a:xfrm>
          <a:prstGeom prst="rect">
            <a:avLst/>
          </a:prstGeom>
        </p:spPr>
      </p:pic>
      <p:pic>
        <p:nvPicPr>
          <p:cNvPr id="14" name="Picture 13" descr="A black and white image of a group of people throwing caps&#10;&#10;Description automatically generated">
            <a:extLst>
              <a:ext uri="{FF2B5EF4-FFF2-40B4-BE49-F238E27FC236}">
                <a16:creationId xmlns:a16="http://schemas.microsoft.com/office/drawing/2014/main" id="{9BEEC1BD-821F-686D-1B35-0013A63626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92" y="3645068"/>
            <a:ext cx="4482548" cy="2358926"/>
          </a:xfrm>
          <a:prstGeom prst="rect">
            <a:avLst/>
          </a:prstGeom>
        </p:spPr>
      </p:pic>
      <p:pic>
        <p:nvPicPr>
          <p:cNvPr id="17" name="Picture 16" descr="A screenshot of a baby in a toy car&#10;&#10;Description automatically generated">
            <a:extLst>
              <a:ext uri="{FF2B5EF4-FFF2-40B4-BE49-F238E27FC236}">
                <a16:creationId xmlns:a16="http://schemas.microsoft.com/office/drawing/2014/main" id="{34E0EB1F-A56E-A2E0-EAFE-C55BC31842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967" y="3621894"/>
            <a:ext cx="4311581" cy="24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7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730204"/>
          </a:xfrm>
        </p:spPr>
        <p:txBody>
          <a:bodyPr/>
          <a:lstStyle/>
          <a:p>
            <a:r>
              <a:rPr lang="en-US" b="1" dirty="0">
                <a:solidFill>
                  <a:srgbClr val="F76800"/>
                </a:solidFill>
              </a:rPr>
              <a:t>Adapt to Succeed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CF998-CCED-B643-94E1-4EC84E2061F6}"/>
              </a:ext>
            </a:extLst>
          </p:cNvPr>
          <p:cNvSpPr txBox="1"/>
          <p:nvPr/>
        </p:nvSpPr>
        <p:spPr>
          <a:xfrm>
            <a:off x="0" y="1133061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sz="2000" dirty="0"/>
              <a:t>					</a:t>
            </a:r>
            <a:endParaRPr lang="en-US" sz="2400" dirty="0"/>
          </a:p>
          <a:p>
            <a:r>
              <a:rPr lang="en-US" sz="2400" dirty="0"/>
              <a:t>	How do we continue to adapt to ensure Tift College’s success?</a:t>
            </a:r>
          </a:p>
          <a:p>
            <a:endParaRPr lang="en-US" sz="2800" dirty="0"/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  <p:pic>
        <p:nvPicPr>
          <p:cNvPr id="8" name="Picture 7" descr="A pair of footprints in the sand&#10;&#10;Description automatically generated">
            <a:extLst>
              <a:ext uri="{FF2B5EF4-FFF2-40B4-BE49-F238E27FC236}">
                <a16:creationId xmlns:a16="http://schemas.microsoft.com/office/drawing/2014/main" id="{DCB5BCD3-A486-415F-DC76-195879283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49" y="2642698"/>
            <a:ext cx="4099063" cy="3082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5B2D7A-9A75-3540-DFD9-D91553959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88" y="2519083"/>
            <a:ext cx="2389076" cy="23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2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98EAC6-D2BE-9C4E-9AAA-4464DDDBF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2. Innovative Ventures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06F1A-569E-654B-8236-92965841D4D0}"/>
              </a:ext>
            </a:extLst>
          </p:cNvPr>
          <p:cNvSpPr txBox="1"/>
          <p:nvPr/>
        </p:nvSpPr>
        <p:spPr>
          <a:xfrm>
            <a:off x="0" y="1113183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b="0" i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Roberts Academy 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Ms. Joy Wood will discuss ongoing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preparations to open the Roberts Academy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August 2024.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The Dominican Republic Project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Dr. Jean Walker will describe Mercer’s efforts to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improve education in the Dominican Republic.</a:t>
            </a:r>
          </a:p>
          <a:p>
            <a:pPr lvl="1"/>
            <a:endParaRPr lang="en-US" b="0" i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95161-4186-7970-3B15-CFC8EF061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49" y="2106706"/>
            <a:ext cx="3290510" cy="24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56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98EAC6-D2BE-9C4E-9AAA-4464DDDBF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3. New Board Members?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06F1A-569E-654B-8236-92965841D4D0}"/>
              </a:ext>
            </a:extLst>
          </p:cNvPr>
          <p:cNvSpPr txBox="1"/>
          <p:nvPr/>
        </p:nvSpPr>
        <p:spPr>
          <a:xfrm>
            <a:off x="0" y="111318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b="0" i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  <a:p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en-US" b="0" i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B83A6-4995-166C-CEAA-A4984988E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76" y="1427280"/>
            <a:ext cx="3848808" cy="3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1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513814"/>
          </a:xfrm>
        </p:spPr>
        <p:txBody>
          <a:bodyPr/>
          <a:lstStyle/>
          <a:p>
            <a:r>
              <a:rPr lang="en-US" dirty="0">
                <a:solidFill>
                  <a:srgbClr val="F76800"/>
                </a:solidFill>
              </a:rPr>
              <a:t>Meeting Agenda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3A9AE-6498-F341-A896-2A760DE274BF}"/>
              </a:ext>
            </a:extLst>
          </p:cNvPr>
          <p:cNvSpPr txBox="1"/>
          <p:nvPr/>
        </p:nvSpPr>
        <p:spPr>
          <a:xfrm>
            <a:off x="0" y="1152939"/>
            <a:ext cx="9144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en-US" sz="2000" b="1" i="0" dirty="0">
              <a:solidFill>
                <a:srgbClr val="0E101A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US" sz="2000" b="1" dirty="0">
                <a:solidFill>
                  <a:srgbClr val="0E101A"/>
                </a:solidFill>
                <a:latin typeface="Calibri" panose="020F0502020204030204" pitchFamily="34" charset="0"/>
              </a:rPr>
              <a:t>	1.	</a:t>
            </a:r>
            <a:r>
              <a:rPr lang="en-US" sz="2000" b="1" i="0" dirty="0">
                <a:solidFill>
                  <a:srgbClr val="0E101A"/>
                </a:solidFill>
                <a:effectLst/>
                <a:latin typeface="Calibri" panose="020F0502020204030204" pitchFamily="34" charset="0"/>
              </a:rPr>
              <a:t>Recent Work and Accomplishments</a:t>
            </a:r>
          </a:p>
          <a:p>
            <a:pPr algn="l" fontAlgn="base"/>
            <a:r>
              <a:rPr lang="en-US" sz="1600" b="0" i="0" dirty="0">
                <a:solidFill>
                  <a:srgbClr val="0E101A"/>
                </a:solidFill>
                <a:effectLst/>
                <a:latin typeface="Calibri" panose="020F0502020204030204" pitchFamily="34" charset="0"/>
              </a:rPr>
              <a:t>This overview will provide Board members with current information and hopefully stimulate thinking about the College’s challenges and opportunities, serving as an advanced organizer for breakout sessions. </a:t>
            </a:r>
          </a:p>
          <a:p>
            <a:pPr algn="l" fontAlgn="base"/>
            <a:endParaRPr lang="en-US" sz="1200" b="0" i="0" dirty="0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2.	Innovative Ventures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Ms. Joy Wood will discuss ongoing preparations to open the Roberts Academy in August 2024.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Dr. Jean Walker will describe Mercer’s efforts to improve education in the Dominican Republic.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3.	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Recommendations for New Board Members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Board Members are encouraged to recommend candidates for Board membership.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	4.	Breakout Sessions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Breakout sessions will provide time and space for Board members to meet and discuss areas of focus, generate questions, and provide guidance for the College leadership.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5.	Summary and Analysis of Breakout Sessions 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session will allow Board members to share highlights from their breakout sessions.</a:t>
            </a:r>
            <a:endParaRPr lang="en-US" b="0" i="0" dirty="0">
              <a:solidFill>
                <a:srgbClr val="0E101A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79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98EAC6-D2BE-9C4E-9AAA-4464DDDBF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4</a:t>
            </a:r>
            <a:r>
              <a:rPr lang="en-US" b="1" i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. We Need Your Input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06F1A-569E-654B-8236-92965841D4D0}"/>
              </a:ext>
            </a:extLst>
          </p:cNvPr>
          <p:cNvSpPr txBox="1"/>
          <p:nvPr/>
        </p:nvSpPr>
        <p:spPr>
          <a:xfrm>
            <a:off x="0" y="1113183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>
              <a:solidFill>
                <a:schemeClr val="accent2"/>
              </a:solidFill>
              <a:latin typeface="Calibri Light" panose="020F0302020204030204" pitchFamily="34" charset="0"/>
            </a:endParaRPr>
          </a:p>
          <a:p>
            <a:pPr lvl="1"/>
            <a:r>
              <a:rPr lang="en-US" dirty="0"/>
              <a:t>Question: </a:t>
            </a:r>
            <a:r>
              <a:rPr lang="en-US" sz="1800" dirty="0"/>
              <a:t>How do we continue to adapt to ensure Tift College’s success?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2"/>
                </a:solidFill>
                <a:latin typeface="Calibri Light" panose="020F0302020204030204" pitchFamily="34" charset="0"/>
              </a:rPr>
              <a:t>Breakout Groups</a:t>
            </a:r>
            <a:endParaRPr lang="en-US" b="0" i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- Group 1: New and Proposed Programs</a:t>
            </a:r>
          </a:p>
          <a:p>
            <a:pPr lvl="1"/>
            <a:r>
              <a:rPr lang="en-US" sz="1800" dirty="0"/>
              <a:t>- Group 2: Marketing and </a:t>
            </a:r>
            <a:r>
              <a:rPr lang="en-US" dirty="0"/>
              <a:t>C</a:t>
            </a:r>
            <a:r>
              <a:rPr lang="en-US" sz="1800" dirty="0"/>
              <a:t>ommunication</a:t>
            </a:r>
          </a:p>
          <a:p>
            <a:pPr lvl="1"/>
            <a:r>
              <a:rPr lang="en-US" dirty="0"/>
              <a:t>- Group 3: External Funding – Grants, Contracts, and Gifts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									I. Choose a group of interest</a:t>
            </a:r>
          </a:p>
          <a:p>
            <a:pPr lvl="1"/>
            <a:r>
              <a:rPr lang="en-US" dirty="0"/>
              <a:t>									II. 15-20 minutes of group discussion</a:t>
            </a:r>
          </a:p>
          <a:p>
            <a:pPr lvl="1"/>
            <a:r>
              <a:rPr lang="en-US" dirty="0"/>
              <a:t>									III. Group spokesperson summarize</a:t>
            </a:r>
          </a:p>
          <a:p>
            <a:pPr lvl="1"/>
            <a:r>
              <a:rPr lang="en-US" dirty="0"/>
              <a:t>											discussion for the Board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  </a:t>
            </a:r>
            <a:endParaRPr lang="en-US" sz="1800" dirty="0"/>
          </a:p>
          <a:p>
            <a:pPr lvl="1"/>
            <a:endParaRPr lang="en-US" dirty="0"/>
          </a:p>
          <a:p>
            <a:pPr lvl="1"/>
            <a:endParaRPr lang="en-US" sz="1800" dirty="0"/>
          </a:p>
          <a:p>
            <a:pPr lvl="1"/>
            <a:endParaRPr lang="en-US" b="0" i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846A5-1D8E-AB98-33B8-FC04044EA5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410" y="1986461"/>
            <a:ext cx="1651000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4774AD-1250-473F-639A-AEF104FD9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76" y="3672840"/>
            <a:ext cx="3287486" cy="1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2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98EAC6-D2BE-9C4E-9AAA-4464DDDBF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Tift College Board of Visitors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06F1A-569E-654B-8236-92965841D4D0}"/>
              </a:ext>
            </a:extLst>
          </p:cNvPr>
          <p:cNvSpPr txBox="1"/>
          <p:nvPr/>
        </p:nvSpPr>
        <p:spPr>
          <a:xfrm>
            <a:off x="0" y="1113183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>
              <a:solidFill>
                <a:schemeClr val="accent2"/>
              </a:solidFill>
              <a:latin typeface="Calibri Light" panose="020F0302020204030204" pitchFamily="34" charset="0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   </a:t>
            </a:r>
            <a:endParaRPr lang="en-US" sz="1800" dirty="0"/>
          </a:p>
          <a:p>
            <a:pPr lvl="1"/>
            <a:endParaRPr lang="en-US" dirty="0"/>
          </a:p>
          <a:p>
            <a:pPr lvl="1"/>
            <a:endParaRPr lang="en-US" sz="1800" dirty="0"/>
          </a:p>
          <a:p>
            <a:pPr lvl="1"/>
            <a:endParaRPr lang="en-US" b="0" i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A10A1-D07C-6E32-EB30-47CAD8331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896" y="2138750"/>
            <a:ext cx="4223004" cy="174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2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513814"/>
          </a:xfrm>
        </p:spPr>
        <p:txBody>
          <a:bodyPr/>
          <a:lstStyle/>
          <a:p>
            <a:r>
              <a:rPr lang="en-US" dirty="0">
                <a:solidFill>
                  <a:srgbClr val="F76800"/>
                </a:solidFill>
              </a:rPr>
              <a:t>Student Recognitions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3A9AE-6498-F341-A896-2A760DE274BF}"/>
              </a:ext>
            </a:extLst>
          </p:cNvPr>
          <p:cNvSpPr txBox="1"/>
          <p:nvPr/>
        </p:nvSpPr>
        <p:spPr>
          <a:xfrm>
            <a:off x="0" y="1152939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en-US" sz="1800" b="1" dirty="0">
              <a:solidFill>
                <a:srgbClr val="0E101A"/>
              </a:solidFill>
              <a:effectLst/>
              <a:latin typeface="Helvetic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/>
            <a:r>
              <a:rPr lang="en-US" sz="1800" b="1" dirty="0">
                <a:solidFill>
                  <a:schemeClr val="accent2"/>
                </a:solidFill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2024 Georgia Teacher of the Year </a:t>
            </a:r>
            <a:r>
              <a:rPr lang="en-US" b="1" dirty="0">
                <a:solidFill>
                  <a:schemeClr val="accent2"/>
                </a:solidFill>
                <a:latin typeface="Helvetica" pitchFamily="2" charset="0"/>
                <a:cs typeface="Calibri" panose="020F0502020204030204" pitchFamily="34" charset="0"/>
              </a:rPr>
              <a:t>F</a:t>
            </a:r>
            <a:r>
              <a:rPr lang="en-US" sz="1800" b="1" dirty="0">
                <a:solidFill>
                  <a:schemeClr val="accent2"/>
                </a:solidFill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inalists</a:t>
            </a:r>
          </a:p>
          <a:p>
            <a:pPr algn="l" fontAlgn="base"/>
            <a:r>
              <a:rPr lang="en-US" sz="1800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Katie Jenkins</a:t>
            </a:r>
            <a:r>
              <a:rPr lang="en-US" sz="1800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a 2001 graduate of the BS in Early Childhood Education program 	and teacher at Stark Elementary School in Butts County</a:t>
            </a:r>
          </a:p>
          <a:p>
            <a:pPr algn="l" fontAlgn="base"/>
            <a:r>
              <a:rPr lang="en-US" sz="1800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Veena Black</a:t>
            </a:r>
            <a:r>
              <a:rPr lang="en-US" sz="1800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a student in the MEd in Educational Leadership program</a:t>
            </a:r>
            <a:r>
              <a:rPr lang="en-US" dirty="0">
                <a:effectLst/>
              </a:rPr>
              <a:t> and teacher 	at </a:t>
            </a:r>
            <a:r>
              <a:rPr lang="en-US" sz="1800" dirty="0" err="1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Briarlake</a:t>
            </a:r>
            <a:r>
              <a:rPr lang="en-US" sz="1800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 Elementary School in Dekalb County</a:t>
            </a:r>
            <a:r>
              <a:rPr lang="en-US" dirty="0">
                <a:effectLst/>
              </a:rPr>
              <a:t> </a:t>
            </a:r>
          </a:p>
          <a:p>
            <a:pPr algn="l" fontAlgn="base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r>
              <a:rPr lang="en-US" sz="1800" b="1" dirty="0">
                <a:solidFill>
                  <a:schemeClr val="accent2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Benjamin A. Gilman International Scholars</a:t>
            </a:r>
          </a:p>
          <a:p>
            <a:pPr algn="l" fontAlgn="base"/>
            <a:r>
              <a:rPr lang="en-US" sz="18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Nigeria Harkless</a:t>
            </a:r>
            <a:r>
              <a:rPr lang="en-US" sz="18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sophomore Elementary Education major, traveled to Tanzania </a:t>
            </a:r>
          </a:p>
          <a:p>
            <a:pPr fontAlgn="base"/>
            <a:r>
              <a:rPr lang="en-US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Genevieve Haskins</a:t>
            </a:r>
            <a:r>
              <a:rPr lang="en-US" sz="18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Helvetica" pitchFamily="2" charset="0"/>
                <a:ea typeface="Times New Roman" panose="02020603050405020304" pitchFamily="18" charset="0"/>
              </a:rPr>
              <a:t>a senior in the Holistic Child program, traveled to South Africa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fontAlgn="base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r>
              <a:rPr lang="en-US" sz="1800" b="1" dirty="0">
                <a:solidFill>
                  <a:schemeClr val="accent2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LeAnn Wimpey Hulsey Graduate Fellows</a:t>
            </a:r>
          </a:p>
          <a:p>
            <a:pPr algn="l" fontAlgn="base"/>
            <a:r>
              <a:rPr lang="en-US" sz="18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Katlynn Cross, Caitlin Hochuli, </a:t>
            </a:r>
            <a:r>
              <a:rPr lang="en-US" sz="18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8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Rosana Sanchez </a:t>
            </a:r>
            <a:r>
              <a:rPr lang="en-US" sz="18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are Ph.D. candidates in the 	Curriculum and Instruction program</a:t>
            </a:r>
            <a:r>
              <a:rPr lang="en-US" dirty="0">
                <a:effectLst/>
              </a:rPr>
              <a:t> </a:t>
            </a:r>
            <a:endParaRPr lang="en-US" sz="18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en-US" dirty="0">
              <a:solidFill>
                <a:srgbClr val="0E101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2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513814"/>
          </a:xfrm>
        </p:spPr>
        <p:txBody>
          <a:bodyPr/>
          <a:lstStyle/>
          <a:p>
            <a:r>
              <a:rPr lang="en-US" dirty="0">
                <a:solidFill>
                  <a:srgbClr val="F76800"/>
                </a:solidFill>
              </a:rPr>
              <a:t>Program Successes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3A9AE-6498-F341-A896-2A760DE274BF}"/>
              </a:ext>
            </a:extLst>
          </p:cNvPr>
          <p:cNvSpPr txBox="1"/>
          <p:nvPr/>
        </p:nvSpPr>
        <p:spPr>
          <a:xfrm>
            <a:off x="0" y="1152939"/>
            <a:ext cx="50378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en-US" sz="1800" b="1" dirty="0">
              <a:solidFill>
                <a:srgbClr val="0E101A"/>
              </a:solidFill>
              <a:effectLst/>
              <a:latin typeface="Helvetic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/>
            <a:r>
              <a:rPr lang="en-US" sz="1800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1800" dirty="0">
                <a:solidFill>
                  <a:schemeClr val="accent2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96%</a:t>
            </a:r>
            <a:r>
              <a:rPr lang="en-US" sz="1800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Tift College's students who graduated in AY 2021-2022 passed the GACE on their first attempt</a:t>
            </a:r>
          </a:p>
          <a:p>
            <a:pPr algn="l" fontAlgn="base"/>
            <a:r>
              <a:rPr lang="en-US" sz="1800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92% were employed in Georgia public schools upon graduation. </a:t>
            </a:r>
          </a:p>
          <a:p>
            <a:pPr algn="l" fontAlgn="base"/>
            <a:r>
              <a:rPr lang="en-US" sz="1800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Our graduates also seek employment in independent schools.</a:t>
            </a:r>
          </a:p>
          <a:p>
            <a:pPr algn="l" fontAlgn="base"/>
            <a:endParaRPr lang="en-US" dirty="0">
              <a:solidFill>
                <a:srgbClr val="0E101A"/>
              </a:solidFill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1800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College's </a:t>
            </a:r>
            <a:r>
              <a:rPr lang="en-US" sz="1800" dirty="0">
                <a:solidFill>
                  <a:schemeClr val="accent2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Master of Education program ranked third</a:t>
            </a:r>
            <a:r>
              <a:rPr lang="en-US" sz="1800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among Georgia universities in the 2023 </a:t>
            </a:r>
            <a:r>
              <a:rPr lang="en-US" sz="1800" i="1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U.S. News &amp; World Report's </a:t>
            </a:r>
            <a:r>
              <a:rPr lang="en-US" sz="1800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best online master's in education degree programs. </a:t>
            </a:r>
          </a:p>
          <a:p>
            <a:pPr algn="l" fontAlgn="base"/>
            <a:r>
              <a:rPr lang="en-US" sz="1400" dirty="0">
                <a:solidFill>
                  <a:srgbClr val="0E101A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program was bested only by those at the University of Georgia and Georgia State.</a:t>
            </a:r>
          </a:p>
          <a:p>
            <a:pPr algn="l" fontAlgn="base"/>
            <a:endParaRPr lang="en-US" dirty="0">
              <a:solidFill>
                <a:srgbClr val="0E101A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EE979-37E6-1C76-E443-67DFFB5E1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858" y="2483266"/>
            <a:ext cx="3331661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2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303466"/>
            <a:ext cx="9143999" cy="513814"/>
          </a:xfrm>
        </p:spPr>
        <p:txBody>
          <a:bodyPr/>
          <a:lstStyle/>
          <a:p>
            <a:r>
              <a:rPr lang="en-US" sz="3600" b="1" dirty="0">
                <a:solidFill>
                  <a:srgbClr val="F76800"/>
                </a:solidFill>
              </a:rPr>
              <a:t>Faculty Promotions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FE7D4-90C3-D66D-37C9-85239500E249}"/>
              </a:ext>
            </a:extLst>
          </p:cNvPr>
          <p:cNvSpPr txBox="1"/>
          <p:nvPr/>
        </p:nvSpPr>
        <p:spPr>
          <a:xfrm>
            <a:off x="0" y="1292086"/>
            <a:ext cx="91439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Promoted to Associate Professor with tenure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Dr. Robbie Marsh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Promoted to Professor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Dr. Sharon Augustine			         Dr. Lucy Bush			            Dr. Sylvia Cain</a:t>
            </a:r>
          </a:p>
          <a:p>
            <a:endParaRPr lang="en-US" dirty="0"/>
          </a:p>
          <a:p>
            <a:r>
              <a:rPr lang="en-US" dirty="0"/>
              <a:t>	       Dr. Jeff Hall										   Dr. Sybil Martin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6A9CE-EB33-B1F4-D246-F763531EFC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67" y="3351876"/>
            <a:ext cx="1139259" cy="1275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1140D-A417-2DDC-AC15-3BA7714134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999" y="3404916"/>
            <a:ext cx="1139259" cy="127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1A75E2-AB5F-56FB-5E0E-9A1F34E4A1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451" y="3351875"/>
            <a:ext cx="1170185" cy="1310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531A93-2E77-F950-2936-B8E7E090D0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074" y="4662482"/>
            <a:ext cx="1144657" cy="1282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6A8AB8-A9FD-2A76-ECF5-F09D431FAFF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742" y="1610138"/>
            <a:ext cx="1103080" cy="1235449"/>
          </a:xfrm>
          <a:prstGeom prst="rect">
            <a:avLst/>
          </a:prstGeom>
        </p:spPr>
      </p:pic>
      <p:pic>
        <p:nvPicPr>
          <p:cNvPr id="14" name="Picture 13" descr="A person wearing glasses and a scarf&#10;&#10;Description automatically generated">
            <a:extLst>
              <a:ext uri="{FF2B5EF4-FFF2-40B4-BE49-F238E27FC236}">
                <a16:creationId xmlns:a16="http://schemas.microsoft.com/office/drawing/2014/main" id="{4E1DB1F6-3EB9-62D5-B232-40D201113B4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148" y="4743390"/>
            <a:ext cx="1072418" cy="12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6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51381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Enrollment Trends in Education</a:t>
            </a:r>
          </a:p>
        </p:txBody>
      </p:sp>
      <p:pic>
        <p:nvPicPr>
          <p:cNvPr id="5" name="Picture 4" descr="A graph on a screen&#10;&#10;Description automatically generated">
            <a:extLst>
              <a:ext uri="{FF2B5EF4-FFF2-40B4-BE49-F238E27FC236}">
                <a16:creationId xmlns:a16="http://schemas.microsoft.com/office/drawing/2014/main" id="{3EF32842-2ABE-BD8A-D212-EDD43A9B03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322307"/>
            <a:ext cx="3489463" cy="4422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30EDA4-6FFC-AE50-7F44-D463409C2E45}"/>
              </a:ext>
            </a:extLst>
          </p:cNvPr>
          <p:cNvSpPr txBox="1"/>
          <p:nvPr/>
        </p:nvSpPr>
        <p:spPr>
          <a:xfrm>
            <a:off x="3718063" y="1461052"/>
            <a:ext cx="509794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A2A2A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During the 1970-71 school year, </a:t>
            </a:r>
            <a:r>
              <a:rPr lang="en-US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education was the most popular field for U.S. undergraduates</a:t>
            </a:r>
            <a:r>
              <a:rPr lang="en-US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2A2A2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achelor’s degrees</a:t>
            </a:r>
            <a:r>
              <a:rPr lang="en-US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in education were </a:t>
            </a:r>
            <a:r>
              <a:rPr lang="en-US" dirty="0">
                <a:solidFill>
                  <a:schemeClr val="accent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21% of all degrees conferred</a:t>
            </a:r>
            <a:r>
              <a:rPr lang="en-US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2A2A2A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In 2000-01, </a:t>
            </a:r>
            <a:r>
              <a:rPr lang="en-US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bachelor’s degrees in education</a:t>
            </a:r>
            <a:r>
              <a:rPr lang="en-US" dirty="0">
                <a:solidFill>
                  <a:srgbClr val="2A2A2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were</a:t>
            </a:r>
            <a:r>
              <a:rPr lang="en-US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roughly </a:t>
            </a:r>
            <a:r>
              <a:rPr lang="en-US" sz="1800" dirty="0">
                <a:solidFill>
                  <a:schemeClr val="accent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8% of all undergraduate degrees</a:t>
            </a:r>
            <a:r>
              <a:rPr lang="en-US" sz="1800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2A2A2A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2019-20, bachelor’s degrees in education were </a:t>
            </a:r>
            <a:r>
              <a:rPr lang="en-US" sz="1800" dirty="0">
                <a:solidFill>
                  <a:schemeClr val="accent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 4% all degrees issued that year</a:t>
            </a:r>
            <a:r>
              <a:rPr lang="en-US" sz="1800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effectLst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sz="1600" i="1" dirty="0"/>
              <a:t>Extrapolate to graduate degree programs in education.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8A8BF-6A6E-4F5C-1468-33B56C83E890}"/>
              </a:ext>
            </a:extLst>
          </p:cNvPr>
          <p:cNvSpPr txBox="1"/>
          <p:nvPr/>
        </p:nvSpPr>
        <p:spPr>
          <a:xfrm>
            <a:off x="228599" y="5436704"/>
            <a:ext cx="32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https://www.pewresearch.org/short-reads/2022/09/27/a-dwindling-number-of-new-u-s-college-graduates-have-a-degree-in-education/#:~:text=In%202019%2D20%2C%20the%20most,total%20degrees%20issued%20that%20year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3233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51381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Environment in Which We Work</a:t>
            </a:r>
          </a:p>
        </p:txBody>
      </p:sp>
      <p:pic>
        <p:nvPicPr>
          <p:cNvPr id="9" name="Picture 8" descr="A map of the united states&#10;&#10;Description automatically generated">
            <a:extLst>
              <a:ext uri="{FF2B5EF4-FFF2-40B4-BE49-F238E27FC236}">
                <a16:creationId xmlns:a16="http://schemas.microsoft.com/office/drawing/2014/main" id="{3CDDDD79-F509-A74E-A73A-E0035181C7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70" y="1329981"/>
            <a:ext cx="4109120" cy="4494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1BE2D3-B0BF-A6BA-4453-8550DB54BEC3}"/>
              </a:ext>
            </a:extLst>
          </p:cNvPr>
          <p:cNvSpPr txBox="1"/>
          <p:nvPr/>
        </p:nvSpPr>
        <p:spPr>
          <a:xfrm>
            <a:off x="4214191" y="1329980"/>
            <a:ext cx="475090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rgbClr val="2A2A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bachelor’s</a:t>
            </a:r>
            <a:r>
              <a:rPr lang="en-US" sz="1800" dirty="0">
                <a:solidFill>
                  <a:schemeClr val="accent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degree in education is not always a requirement </a:t>
            </a:r>
            <a:r>
              <a:rPr lang="en-US" sz="1800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 teaching job.</a:t>
            </a:r>
          </a:p>
          <a:p>
            <a:endParaRPr lang="en-US" dirty="0">
              <a:solidFill>
                <a:srgbClr val="2A2A2A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fewer bachelor’s degrees in education, </a:t>
            </a:r>
            <a:r>
              <a:rPr lang="en-US" sz="1800" dirty="0">
                <a:solidFill>
                  <a:schemeClr val="accent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younger teachers have declined </a:t>
            </a:r>
            <a:r>
              <a:rPr lang="en-US" sz="1800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share of the nation’s overall teaching workforce.</a:t>
            </a:r>
          </a:p>
          <a:p>
            <a:endParaRPr lang="en-US" dirty="0">
              <a:solidFill>
                <a:srgbClr val="2A2A2A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44% of U.S. adults say they’re not</a:t>
            </a:r>
            <a:r>
              <a:rPr lang="en-US" sz="1800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at all likely to </a:t>
            </a:r>
            <a:r>
              <a:rPr lang="en-US" sz="1800" u="sng" dirty="0">
                <a:effectLst/>
                <a:latin typeface="Georgia" panose="02040502050405020303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encourage a young person to become a K-12 teacher</a:t>
            </a:r>
            <a:r>
              <a:rPr lang="en-US" sz="1800" u="sng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u="sng" dirty="0">
              <a:solidFill>
                <a:srgbClr val="0563C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r>
              <a:rPr lang="en-US" sz="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https://www.pewresearch.org/short-reads/2022/09/27/a-dwindling-number-of-new-u-s-college-graduates-have-a-degree-in-education/#:~:text=In%202019%2D20%2C%20the%20most,total%20degrees%20issued%20that%20year</a:t>
            </a:r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3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513814"/>
          </a:xfrm>
        </p:spPr>
        <p:txBody>
          <a:bodyPr/>
          <a:lstStyle/>
          <a:p>
            <a:r>
              <a:rPr lang="en-US" dirty="0">
                <a:solidFill>
                  <a:srgbClr val="F76800"/>
                </a:solidFill>
              </a:rPr>
              <a:t>2022-23 Enrollment By College</a:t>
            </a:r>
          </a:p>
          <a:p>
            <a:endParaRPr lang="en-US" dirty="0">
              <a:solidFill>
                <a:srgbClr val="F768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6B3926C3-487B-FC45-BB5A-F753676A0C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12" y="1351721"/>
            <a:ext cx="5949834" cy="2338733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BE711B2B-3570-9340-9BA8-4120C772A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12" y="3620268"/>
            <a:ext cx="5833601" cy="2412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8CD976-9FAE-DD47-86AF-04861C3508E5}"/>
              </a:ext>
            </a:extLst>
          </p:cNvPr>
          <p:cNvSpPr txBox="1"/>
          <p:nvPr/>
        </p:nvSpPr>
        <p:spPr>
          <a:xfrm>
            <a:off x="6211957" y="1351721"/>
            <a:ext cx="2742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The College of Education had 110 more students in Fall 2022 than </a:t>
            </a: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in Fall 2021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, a 13.8% increase driven by growth in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BSEd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, MAT, and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EdS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programs.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3BF46-81B8-EC47-B35E-29E02EFF52E4}"/>
              </a:ext>
            </a:extLst>
          </p:cNvPr>
          <p:cNvSpPr txBox="1"/>
          <p:nvPr/>
        </p:nvSpPr>
        <p:spPr>
          <a:xfrm>
            <a:off x="6211957" y="3690454"/>
            <a:ext cx="28227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The College of Education had 146 more students in Spring 2023 than in Spring 2022, an 19.8% increase driven by growth in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BSEd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, MAT, and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EdS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programs.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326A1-B464-9480-9A6D-6ACA5A0925DF}"/>
              </a:ext>
            </a:extLst>
          </p:cNvPr>
          <p:cNvSpPr txBox="1"/>
          <p:nvPr/>
        </p:nvSpPr>
        <p:spPr>
          <a:xfrm>
            <a:off x="2524539" y="1461052"/>
            <a:ext cx="3359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 Fall 2022, Tift College accounted for 10.1% of Mercer’s total enrollment. </a:t>
            </a:r>
          </a:p>
        </p:txBody>
      </p:sp>
    </p:spTree>
    <p:extLst>
      <p:ext uri="{BB962C8B-B14F-4D97-AF65-F5344CB8AC3E}">
        <p14:creationId xmlns:p14="http://schemas.microsoft.com/office/powerpoint/2010/main" val="129533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4097" y="303466"/>
            <a:ext cx="7718161" cy="513814"/>
          </a:xfrm>
        </p:spPr>
        <p:txBody>
          <a:bodyPr/>
          <a:lstStyle/>
          <a:p>
            <a:r>
              <a:rPr lang="en-US" dirty="0">
                <a:solidFill>
                  <a:srgbClr val="F76800"/>
                </a:solidFill>
              </a:rPr>
              <a:t>Fall 2023 Enrollment By College</a:t>
            </a:r>
          </a:p>
          <a:p>
            <a:endParaRPr lang="en-US" dirty="0">
              <a:solidFill>
                <a:srgbClr val="F76800"/>
              </a:solidFill>
            </a:endParaRP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3953D7-8E6A-7F33-366E-9A523AFA99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03" y="1299435"/>
            <a:ext cx="5810077" cy="45406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EEA652-2D71-2907-BF3A-709AECCFC472}"/>
              </a:ext>
            </a:extLst>
          </p:cNvPr>
          <p:cNvSpPr txBox="1"/>
          <p:nvPr/>
        </p:nvSpPr>
        <p:spPr>
          <a:xfrm>
            <a:off x="6436659" y="2268071"/>
            <a:ext cx="2420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 Fall 2023, Tift College accounted for 12.1% of Mercer’s total enrollment.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4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1299</Words>
  <Application>Microsoft Macintosh PowerPoint</Application>
  <PresentationFormat>On-screen Show (4:3)</PresentationFormat>
  <Paragraphs>185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Helvetica</vt:lpstr>
      <vt:lpstr>Helvetica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L. Terrell</cp:lastModifiedBy>
  <cp:revision>28</cp:revision>
  <dcterms:modified xsi:type="dcterms:W3CDTF">2023-11-16T17:32:31Z</dcterms:modified>
</cp:coreProperties>
</file>