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0"/>
    <p:restoredTop sz="94268"/>
  </p:normalViewPr>
  <p:slideViewPr>
    <p:cSldViewPr snapToGrid="0">
      <p:cViewPr varScale="1">
        <p:scale>
          <a:sx n="74" d="100"/>
          <a:sy n="74" d="100"/>
        </p:scale>
        <p:origin x="8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9/25/23</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16709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9/25/23</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704911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9/25/23</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637064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9/25/23</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90969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9/25/23</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61729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9/25/23</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59337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9/25/23</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35793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9/25/23</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04467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9/25/23</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34831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9/25/23</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78552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9/25/23</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240002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9/25/23</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220571203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ercer-macon.bncollege.com/&#16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serguide.chalkandwire.com/m/Student/l/149820-register-your-account" TargetMode="External"/><Relationship Id="rId2" Type="http://schemas.openxmlformats.org/officeDocument/2006/relationships/hyperlink" Target="https://userguide.chalkandwire.com/m/Student/l/207254-renew-your-account" TargetMode="External"/><Relationship Id="rId1" Type="http://schemas.openxmlformats.org/officeDocument/2006/relationships/slideLayout" Target="../slideLayouts/slideLayout2.xml"/><Relationship Id="rId4" Type="http://schemas.openxmlformats.org/officeDocument/2006/relationships/hyperlink" Target="mailto:tifttechsupport@mercer.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33A6A7-E7EE-42C5-88DE-B09D16B38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 name="Group 12">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973FBF3-8E84-9F2B-8811-AED06948C816}"/>
              </a:ext>
            </a:extLst>
          </p:cNvPr>
          <p:cNvSpPr>
            <a:spLocks noGrp="1"/>
          </p:cNvSpPr>
          <p:nvPr>
            <p:ph type="ctrTitle"/>
          </p:nvPr>
        </p:nvSpPr>
        <p:spPr>
          <a:xfrm>
            <a:off x="453142" y="2954226"/>
            <a:ext cx="5555624" cy="2232199"/>
          </a:xfrm>
        </p:spPr>
        <p:txBody>
          <a:bodyPr anchor="t">
            <a:normAutofit/>
          </a:bodyPr>
          <a:lstStyle/>
          <a:p>
            <a:pPr algn="l"/>
            <a:r>
              <a:rPr lang="en-US" sz="4600" dirty="0"/>
              <a:t>How to Purchase a New or Renewal Code for Anthology</a:t>
            </a:r>
          </a:p>
        </p:txBody>
      </p:sp>
      <p:sp>
        <p:nvSpPr>
          <p:cNvPr id="44" name="Right Triangle 43">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n placed on top of a signature line">
            <a:extLst>
              <a:ext uri="{FF2B5EF4-FFF2-40B4-BE49-F238E27FC236}">
                <a16:creationId xmlns:a16="http://schemas.microsoft.com/office/drawing/2014/main" id="{CF284A9E-E69D-D66E-10F2-5ADCD4BABE15}"/>
              </a:ext>
            </a:extLst>
          </p:cNvPr>
          <p:cNvPicPr>
            <a:picLocks noChangeAspect="1"/>
          </p:cNvPicPr>
          <p:nvPr/>
        </p:nvPicPr>
        <p:blipFill rotWithShape="1">
          <a:blip r:embed="rId2"/>
          <a:srcRect l="42617" r="-1"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257074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33" name="Rectangle 1032">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35" name="Right Triangle 1034">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39" name="Group 1038">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040" name="Straight Connector 1039">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3" name="Straight Connector 1042">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4" name="Straight Connector 1043">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6" name="Straight Connector 1045">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8" name="Straight Connector 1047">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9" name="Straight Connector 1048">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1" name="Straight Connector 1050">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2" name="Straight Connector 1051">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3" name="Straight Connector 1052">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4" name="Straight Connector 1053">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7" name="Straight Connector 1056">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9" name="Straight Connector 1058">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0" name="Straight Connector 1059">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1" name="Straight Connector 1060">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3" name="Straight Connector 1062">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5" name="Straight Connector 1064">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6" name="Straight Connector 1065">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7" name="Straight Connector 1066">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7CC3FD9-5A4B-3D37-71B0-62226925B633}"/>
              </a:ext>
            </a:extLst>
          </p:cNvPr>
          <p:cNvSpPr>
            <a:spLocks noGrp="1"/>
          </p:cNvSpPr>
          <p:nvPr>
            <p:ph type="title"/>
          </p:nvPr>
        </p:nvSpPr>
        <p:spPr>
          <a:xfrm>
            <a:off x="457201" y="732348"/>
            <a:ext cx="4419600" cy="2240735"/>
          </a:xfrm>
        </p:spPr>
        <p:txBody>
          <a:bodyPr>
            <a:normAutofit/>
          </a:bodyPr>
          <a:lstStyle/>
          <a:p>
            <a:r>
              <a:rPr lang="en-US" dirty="0">
                <a:solidFill>
                  <a:schemeClr val="tx2"/>
                </a:solidFill>
              </a:rPr>
              <a:t>Steps 1 &amp; 2</a:t>
            </a:r>
          </a:p>
        </p:txBody>
      </p:sp>
      <p:sp>
        <p:nvSpPr>
          <p:cNvPr id="3" name="Content Placeholder 2">
            <a:extLst>
              <a:ext uri="{FF2B5EF4-FFF2-40B4-BE49-F238E27FC236}">
                <a16:creationId xmlns:a16="http://schemas.microsoft.com/office/drawing/2014/main" id="{BD1F032E-DC3D-C2CA-9B56-4DC9BA54F1F6}"/>
              </a:ext>
            </a:extLst>
          </p:cNvPr>
          <p:cNvSpPr>
            <a:spLocks noGrp="1"/>
          </p:cNvSpPr>
          <p:nvPr>
            <p:ph idx="1"/>
          </p:nvPr>
        </p:nvSpPr>
        <p:spPr>
          <a:xfrm>
            <a:off x="432064" y="2398258"/>
            <a:ext cx="4419600" cy="2983568"/>
          </a:xfrm>
        </p:spPr>
        <p:txBody>
          <a:bodyPr>
            <a:normAutofit/>
          </a:bodyPr>
          <a:lstStyle/>
          <a:p>
            <a:pPr marL="0" indent="0" fontAlgn="base">
              <a:buNone/>
            </a:pPr>
            <a:r>
              <a:rPr lang="en-US" sz="1800" b="1" i="0" dirty="0">
                <a:solidFill>
                  <a:schemeClr val="tx2"/>
                </a:solidFill>
                <a:effectLst/>
                <a:latin typeface="Arial" panose="020B0604020202020204" pitchFamily="34" charset="0"/>
              </a:rPr>
              <a:t>1. Go to Mercer University Bookstore Website </a:t>
            </a:r>
            <a:endParaRPr lang="en-US" sz="1800" b="1" i="0" dirty="0">
              <a:solidFill>
                <a:schemeClr val="tx2"/>
              </a:solidFill>
              <a:effectLst/>
              <a:latin typeface="Segoe UI" panose="020B0502040204020203" pitchFamily="34" charset="0"/>
            </a:endParaRPr>
          </a:p>
          <a:p>
            <a:pPr marL="0" indent="0" rtl="0" fontAlgn="base">
              <a:buNone/>
            </a:pPr>
            <a:r>
              <a:rPr lang="en-US" sz="1800" b="0" i="0" dirty="0">
                <a:solidFill>
                  <a:schemeClr val="tx2"/>
                </a:solidFill>
                <a:effectLst/>
                <a:latin typeface="Arial" panose="020B0604020202020204" pitchFamily="34" charset="0"/>
                <a:hlinkClick r:id="rId2"/>
              </a:rPr>
              <a:t>https://mercer-</a:t>
            </a:r>
            <a:r>
              <a:rPr lang="en-US" sz="1800" b="0" i="0" dirty="0" err="1">
                <a:solidFill>
                  <a:schemeClr val="tx2"/>
                </a:solidFill>
                <a:effectLst/>
                <a:latin typeface="Arial" panose="020B0604020202020204" pitchFamily="34" charset="0"/>
                <a:hlinkClick r:id="rId2"/>
              </a:rPr>
              <a:t>macon.bncollege.com</a:t>
            </a:r>
            <a:r>
              <a:rPr lang="en-US" sz="1800" b="0" i="0" dirty="0">
                <a:solidFill>
                  <a:schemeClr val="tx2"/>
                </a:solidFill>
                <a:effectLst/>
                <a:latin typeface="Arial" panose="020B0604020202020204" pitchFamily="34" charset="0"/>
                <a:hlinkClick r:id="rId2"/>
              </a:rPr>
              <a:t>/ </a:t>
            </a:r>
            <a:endParaRPr lang="en-US" sz="1800" b="0" i="0" dirty="0">
              <a:solidFill>
                <a:schemeClr val="tx2"/>
              </a:solidFill>
              <a:effectLst/>
              <a:latin typeface="Arial" panose="020B0604020202020204" pitchFamily="34" charset="0"/>
            </a:endParaRPr>
          </a:p>
          <a:p>
            <a:pPr marL="0" indent="0" rtl="0" fontAlgn="base">
              <a:buNone/>
            </a:pPr>
            <a:br>
              <a:rPr lang="en-US" sz="1800" b="1" i="0" dirty="0">
                <a:solidFill>
                  <a:srgbClr val="131213"/>
                </a:solidFill>
                <a:effectLst/>
                <a:latin typeface="Arial" panose="020B0604020202020204" pitchFamily="34" charset="0"/>
              </a:rPr>
            </a:br>
            <a:r>
              <a:rPr lang="en-US" sz="1800" b="1" i="0" dirty="0">
                <a:solidFill>
                  <a:srgbClr val="131213"/>
                </a:solidFill>
                <a:effectLst/>
                <a:latin typeface="Arial" panose="020B0604020202020204" pitchFamily="34" charset="0"/>
              </a:rPr>
              <a:t>2. Click on Find Course Materials (under Course Materials &amp; Textbooks) </a:t>
            </a:r>
            <a:endParaRPr lang="en-US" sz="1800" b="0" i="0" dirty="0">
              <a:solidFill>
                <a:schemeClr val="tx2"/>
              </a:solidFill>
              <a:effectLst/>
              <a:latin typeface="Segoe UI" panose="020B0502040204020203" pitchFamily="34" charset="0"/>
            </a:endParaRPr>
          </a:p>
          <a:p>
            <a:endParaRPr lang="en-US" sz="1800" dirty="0">
              <a:solidFill>
                <a:schemeClr val="tx2"/>
              </a:solidFill>
            </a:endParaRPr>
          </a:p>
        </p:txBody>
      </p:sp>
      <p:pic>
        <p:nvPicPr>
          <p:cNvPr id="1026" name="Picture 2">
            <a:extLst>
              <a:ext uri="{FF2B5EF4-FFF2-40B4-BE49-F238E27FC236}">
                <a16:creationId xmlns:a16="http://schemas.microsoft.com/office/drawing/2014/main" id="{C92356C6-9C67-0680-4167-88F8684BCA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93422" y="2029018"/>
            <a:ext cx="6795701" cy="302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935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59" name="Rectangle 2058">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61" name="Right Triangle 2060">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2065" name="Group 206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2066" name="Straight Connector 206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67" name="Straight Connector 206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68" name="Straight Connector 206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69" name="Straight Connector 206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0" name="Straight Connector 206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1" name="Straight Connector 207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2" name="Straight Connector 207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3" name="Straight Connector 207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4" name="Straight Connector 207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5" name="Straight Connector 207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6" name="Straight Connector 207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7" name="Straight Connector 207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8" name="Straight Connector 207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9" name="Straight Connector 207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0" name="Straight Connector 207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1" name="Straight Connector 208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2" name="Straight Connector 208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3" name="Straight Connector 208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4" name="Straight Connector 208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5" name="Straight Connector 208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6" name="Straight Connector 208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7" name="Straight Connector 208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8" name="Straight Connector 208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9" name="Straight Connector 208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0" name="Straight Connector 208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1" name="Straight Connector 209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2" name="Straight Connector 209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3" name="Straight Connector 209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4" name="Straight Connector 209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176E406-7EED-631E-B208-793B1AC4254B}"/>
              </a:ext>
            </a:extLst>
          </p:cNvPr>
          <p:cNvSpPr>
            <a:spLocks noGrp="1"/>
          </p:cNvSpPr>
          <p:nvPr>
            <p:ph type="title"/>
          </p:nvPr>
        </p:nvSpPr>
        <p:spPr>
          <a:xfrm>
            <a:off x="478680" y="1436993"/>
            <a:ext cx="4419600" cy="725463"/>
          </a:xfrm>
        </p:spPr>
        <p:txBody>
          <a:bodyPr>
            <a:normAutofit/>
          </a:bodyPr>
          <a:lstStyle/>
          <a:p>
            <a:r>
              <a:rPr lang="en-US" dirty="0">
                <a:solidFill>
                  <a:schemeClr val="tx2"/>
                </a:solidFill>
              </a:rPr>
              <a:t>Steps 3 &amp; 4</a:t>
            </a:r>
          </a:p>
        </p:txBody>
      </p:sp>
      <p:sp>
        <p:nvSpPr>
          <p:cNvPr id="2054" name="Content Placeholder 2053">
            <a:extLst>
              <a:ext uri="{FF2B5EF4-FFF2-40B4-BE49-F238E27FC236}">
                <a16:creationId xmlns:a16="http://schemas.microsoft.com/office/drawing/2014/main" id="{F758470B-A439-20C1-BB3A-77F56774A459}"/>
              </a:ext>
            </a:extLst>
          </p:cNvPr>
          <p:cNvSpPr>
            <a:spLocks noGrp="1"/>
          </p:cNvSpPr>
          <p:nvPr>
            <p:ph idx="1"/>
          </p:nvPr>
        </p:nvSpPr>
        <p:spPr>
          <a:xfrm>
            <a:off x="455773" y="2441051"/>
            <a:ext cx="4419600" cy="861520"/>
          </a:xfrm>
        </p:spPr>
        <p:txBody>
          <a:bodyPr>
            <a:normAutofit/>
          </a:bodyPr>
          <a:lstStyle/>
          <a:p>
            <a:pPr marL="0" indent="0">
              <a:buNone/>
            </a:pPr>
            <a:r>
              <a:rPr kumimoji="0" lang="en-US" altLang="en-US" sz="1600" b="1" i="0" u="none" strike="noStrike" cap="none" normalizeH="0" baseline="0" dirty="0">
                <a:ln>
                  <a:noFill/>
                </a:ln>
                <a:solidFill>
                  <a:srgbClr val="131213"/>
                </a:solidFill>
                <a:effectLst/>
                <a:latin typeface="Arial" panose="020B0604020202020204" pitchFamily="34" charset="0"/>
                <a:cs typeface="Arial" panose="020B0604020202020204" pitchFamily="34" charset="0"/>
              </a:rPr>
              <a:t>3. Click on Click here to choose your campus &amp; select either campus</a:t>
            </a:r>
          </a:p>
        </p:txBody>
      </p:sp>
      <p:pic>
        <p:nvPicPr>
          <p:cNvPr id="2050" name="Picture 2">
            <a:extLst>
              <a:ext uri="{FF2B5EF4-FFF2-40B4-BE49-F238E27FC236}">
                <a16:creationId xmlns:a16="http://schemas.microsoft.com/office/drawing/2014/main" id="{F57A709F-BF38-E9E7-1242-9B30C914F4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78290" y="538956"/>
            <a:ext cx="6795701" cy="304107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C45EECC8-04DC-428C-9D99-5B33B0FF6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295" y="3738980"/>
            <a:ext cx="6487721" cy="28889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963842D-4239-1CAA-DEF0-00DB5244D6C6}"/>
              </a:ext>
            </a:extLst>
          </p:cNvPr>
          <p:cNvSpPr txBox="1"/>
          <p:nvPr/>
        </p:nvSpPr>
        <p:spPr>
          <a:xfrm>
            <a:off x="576576" y="4752172"/>
            <a:ext cx="3705399" cy="584775"/>
          </a:xfrm>
          <a:prstGeom prst="rect">
            <a:avLst/>
          </a:prstGeom>
          <a:noFill/>
        </p:spPr>
        <p:txBody>
          <a:bodyPr wrap="square" rtlCol="0">
            <a:spAutoFit/>
          </a:bodyPr>
          <a:lstStyle/>
          <a:p>
            <a:r>
              <a:rPr lang="en-US" sz="1600" b="1" i="0" dirty="0">
                <a:solidFill>
                  <a:srgbClr val="131213"/>
                </a:solidFill>
                <a:effectLst/>
                <a:latin typeface="Arial" panose="020B0604020202020204" pitchFamily="34" charset="0"/>
              </a:rPr>
              <a:t>4. Click on Term to select the term you are purchasing for</a:t>
            </a:r>
            <a:r>
              <a:rPr kumimoji="0" lang="en-US" altLang="en-US" sz="1600" b="1" i="0" u="none" strike="noStrike" cap="none" normalizeH="0" baseline="0" dirty="0">
                <a:ln>
                  <a:noFill/>
                </a:ln>
                <a:solidFill>
                  <a:srgbClr val="131213"/>
                </a:solidFill>
                <a:effectLst/>
                <a:latin typeface="Arial" panose="020B0604020202020204" pitchFamily="34" charset="0"/>
                <a:cs typeface="Arial" panose="020B0604020202020204" pitchFamily="34" charset="0"/>
              </a:rPr>
              <a:t> </a:t>
            </a:r>
            <a:endParaRPr lang="en-US" sz="1600" dirty="0">
              <a:solidFill>
                <a:schemeClr val="tx2"/>
              </a:solidFill>
            </a:endParaRPr>
          </a:p>
        </p:txBody>
      </p:sp>
    </p:spTree>
    <p:extLst>
      <p:ext uri="{BB962C8B-B14F-4D97-AF65-F5344CB8AC3E}">
        <p14:creationId xmlns:p14="http://schemas.microsoft.com/office/powerpoint/2010/main" val="4283914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83" name="Rectangle 3082">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85" name="Right Triangle 3084">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089" name="Group 3088">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3090" name="Straight Connector 3089">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1" name="Straight Connector 3090">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2" name="Straight Connector 3091">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3" name="Straight Connector 3092">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4" name="Straight Connector 3093">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5" name="Straight Connector 3094">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6" name="Straight Connector 3095">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7" name="Straight Connector 3096">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8" name="Straight Connector 3097">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9" name="Straight Connector 3098">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0" name="Straight Connector 3099">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1" name="Straight Connector 3100">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2" name="Straight Connector 3101">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3" name="Straight Connector 3102">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4" name="Straight Connector 3103">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5" name="Straight Connector 3104">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6" name="Straight Connector 3105">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7" name="Straight Connector 3106">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8" name="Straight Connector 3107">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9" name="Straight Connector 3108">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0" name="Straight Connector 3109">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1" name="Straight Connector 3110">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2" name="Straight Connector 3111">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3" name="Straight Connector 3112">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4" name="Straight Connector 3113">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5" name="Straight Connector 3114">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6" name="Straight Connector 3115">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7" name="Straight Connector 3116">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8" name="Straight Connector 3117">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314AA2A-EC8F-D9C9-F090-BA27E79D228D}"/>
              </a:ext>
            </a:extLst>
          </p:cNvPr>
          <p:cNvSpPr>
            <a:spLocks noGrp="1"/>
          </p:cNvSpPr>
          <p:nvPr>
            <p:ph type="title"/>
          </p:nvPr>
        </p:nvSpPr>
        <p:spPr>
          <a:xfrm>
            <a:off x="461539" y="1425079"/>
            <a:ext cx="4419600" cy="811229"/>
          </a:xfrm>
        </p:spPr>
        <p:txBody>
          <a:bodyPr>
            <a:normAutofit/>
          </a:bodyPr>
          <a:lstStyle/>
          <a:p>
            <a:r>
              <a:rPr lang="en-US" dirty="0">
                <a:solidFill>
                  <a:schemeClr val="tx2"/>
                </a:solidFill>
              </a:rPr>
              <a:t>Steps 5 &amp; 6</a:t>
            </a:r>
          </a:p>
        </p:txBody>
      </p:sp>
      <p:sp>
        <p:nvSpPr>
          <p:cNvPr id="3078" name="Content Placeholder 3077">
            <a:extLst>
              <a:ext uri="{FF2B5EF4-FFF2-40B4-BE49-F238E27FC236}">
                <a16:creationId xmlns:a16="http://schemas.microsoft.com/office/drawing/2014/main" id="{F7856892-A873-33E5-FEF3-F143170AC163}"/>
              </a:ext>
            </a:extLst>
          </p:cNvPr>
          <p:cNvSpPr>
            <a:spLocks noGrp="1"/>
          </p:cNvSpPr>
          <p:nvPr>
            <p:ph idx="1"/>
          </p:nvPr>
        </p:nvSpPr>
        <p:spPr>
          <a:xfrm>
            <a:off x="415531" y="2813620"/>
            <a:ext cx="4419600" cy="635492"/>
          </a:xfrm>
        </p:spPr>
        <p:txBody>
          <a:bodyPr>
            <a:normAutofit/>
          </a:bodyPr>
          <a:lstStyle/>
          <a:p>
            <a:pPr marL="0" indent="0">
              <a:buNone/>
            </a:pPr>
            <a:r>
              <a:rPr lang="en-US" sz="1600" b="1" i="0" dirty="0">
                <a:solidFill>
                  <a:srgbClr val="131213"/>
                </a:solidFill>
                <a:effectLst/>
                <a:latin typeface="Arial" panose="020B0604020202020204" pitchFamily="34" charset="0"/>
              </a:rPr>
              <a:t>5. Under Department: Scroll to or Type EDUC</a:t>
            </a:r>
          </a:p>
          <a:p>
            <a:pPr marL="0" indent="0">
              <a:buNone/>
            </a:pPr>
            <a:endParaRPr lang="en-US" sz="1600" b="1" dirty="0">
              <a:solidFill>
                <a:srgbClr val="131213"/>
              </a:solidFill>
              <a:latin typeface="Arial" panose="020B0604020202020204" pitchFamily="34" charset="0"/>
            </a:endParaRPr>
          </a:p>
          <a:p>
            <a:pPr marL="0" indent="0">
              <a:buNone/>
            </a:pPr>
            <a:endParaRPr lang="en-US" sz="1600" b="1" dirty="0">
              <a:solidFill>
                <a:srgbClr val="131213"/>
              </a:solidFill>
              <a:latin typeface="Arial" panose="020B0604020202020204" pitchFamily="34" charset="0"/>
            </a:endParaRPr>
          </a:p>
          <a:p>
            <a:pPr marL="0" indent="0">
              <a:buNone/>
            </a:pPr>
            <a:endParaRPr lang="en-US" sz="1600" b="1" dirty="0">
              <a:solidFill>
                <a:srgbClr val="131213"/>
              </a:solidFill>
              <a:latin typeface="Arial" panose="020B0604020202020204" pitchFamily="34" charset="0"/>
            </a:endParaRPr>
          </a:p>
          <a:p>
            <a:pPr marL="0" indent="0">
              <a:buNone/>
            </a:pPr>
            <a:endParaRPr lang="en-US" sz="1600" dirty="0">
              <a:solidFill>
                <a:schemeClr val="tx2"/>
              </a:solidFill>
            </a:endParaRPr>
          </a:p>
        </p:txBody>
      </p:sp>
      <p:pic>
        <p:nvPicPr>
          <p:cNvPr id="3074" name="Picture 2">
            <a:extLst>
              <a:ext uri="{FF2B5EF4-FFF2-40B4-BE49-F238E27FC236}">
                <a16:creationId xmlns:a16="http://schemas.microsoft.com/office/drawing/2014/main" id="{3344BE1A-29A8-DA8C-3AAE-3E7BBBB61E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35494" y="769367"/>
            <a:ext cx="6795701" cy="30240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FFB907E1-3A10-6991-4F6D-6462E287F9D1}"/>
              </a:ext>
            </a:extLst>
          </p:cNvPr>
          <p:cNvPicPr>
            <a:picLocks noChangeAspect="1" noChangeArrowheads="1"/>
          </p:cNvPicPr>
          <p:nvPr/>
        </p:nvPicPr>
        <p:blipFill>
          <a:blip r:embed="rId3"/>
          <a:srcRect/>
          <a:stretch/>
        </p:blipFill>
        <p:spPr bwMode="auto">
          <a:xfrm>
            <a:off x="5045179" y="4090917"/>
            <a:ext cx="6653806" cy="2191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5FD7E6-23D6-A57A-8EA0-666D67E2BD21}"/>
              </a:ext>
            </a:extLst>
          </p:cNvPr>
          <p:cNvSpPr txBox="1"/>
          <p:nvPr/>
        </p:nvSpPr>
        <p:spPr>
          <a:xfrm>
            <a:off x="425850" y="5186427"/>
            <a:ext cx="3745161" cy="584775"/>
          </a:xfrm>
          <a:prstGeom prst="rect">
            <a:avLst/>
          </a:prstGeom>
          <a:noFill/>
        </p:spPr>
        <p:txBody>
          <a:bodyPr wrap="square" rtlCol="0">
            <a:spAutoFit/>
          </a:bodyPr>
          <a:lstStyle/>
          <a:p>
            <a:r>
              <a:rPr lang="en-US" sz="1600" b="1" i="0" dirty="0">
                <a:solidFill>
                  <a:srgbClr val="131213"/>
                </a:solidFill>
                <a:effectLst/>
                <a:latin typeface="Arial" panose="020B0604020202020204" pitchFamily="34" charset="0"/>
              </a:rPr>
              <a:t>6. Under Course #: Scroll to bottom and Click </a:t>
            </a:r>
            <a:r>
              <a:rPr lang="en-US" sz="1600" b="1" dirty="0">
                <a:solidFill>
                  <a:srgbClr val="131213"/>
                </a:solidFill>
                <a:latin typeface="Arial" panose="020B0604020202020204" pitchFamily="34" charset="0"/>
              </a:rPr>
              <a:t>ANTHOLOGY</a:t>
            </a:r>
            <a:endParaRPr lang="en-US" sz="1600" dirty="0"/>
          </a:p>
        </p:txBody>
      </p:sp>
    </p:spTree>
    <p:extLst>
      <p:ext uri="{BB962C8B-B14F-4D97-AF65-F5344CB8AC3E}">
        <p14:creationId xmlns:p14="http://schemas.microsoft.com/office/powerpoint/2010/main" val="2337552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07" name="Rectangle 4106">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09" name="Right Triangle 4108">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113" name="Group 4112">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4114" name="Straight Connector 4113">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5" name="Straight Connector 4114">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6" name="Straight Connector 4115">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7" name="Straight Connector 4116">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8" name="Straight Connector 4117">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9" name="Straight Connector 4118">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0" name="Straight Connector 4119">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1" name="Straight Connector 4120">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2" name="Straight Connector 4121">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3" name="Straight Connector 4122">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4" name="Straight Connector 4123">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5" name="Straight Connector 4124">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6" name="Straight Connector 4125">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7" name="Straight Connector 4126">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8" name="Straight Connector 4127">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9" name="Straight Connector 4128">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0" name="Straight Connector 4129">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1" name="Straight Connector 4130">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2" name="Straight Connector 4131">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3" name="Straight Connector 4132">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4" name="Straight Connector 4133">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5" name="Straight Connector 4134">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6" name="Straight Connector 4135">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7" name="Straight Connector 4136">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8" name="Straight Connector 4137">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9" name="Straight Connector 4138">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0" name="Straight Connector 4139">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1" name="Straight Connector 4140">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2" name="Straight Connector 4141">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2E7B5BE-1269-EB19-13A9-7085B1AAC1AC}"/>
              </a:ext>
            </a:extLst>
          </p:cNvPr>
          <p:cNvSpPr>
            <a:spLocks noGrp="1"/>
          </p:cNvSpPr>
          <p:nvPr>
            <p:ph type="title"/>
          </p:nvPr>
        </p:nvSpPr>
        <p:spPr>
          <a:xfrm>
            <a:off x="436130" y="1293997"/>
            <a:ext cx="4419600" cy="1077387"/>
          </a:xfrm>
        </p:spPr>
        <p:txBody>
          <a:bodyPr>
            <a:normAutofit/>
          </a:bodyPr>
          <a:lstStyle/>
          <a:p>
            <a:r>
              <a:rPr lang="en-US" dirty="0">
                <a:solidFill>
                  <a:schemeClr val="tx2"/>
                </a:solidFill>
              </a:rPr>
              <a:t>Steps 7 &amp; 8</a:t>
            </a:r>
          </a:p>
        </p:txBody>
      </p:sp>
      <p:sp>
        <p:nvSpPr>
          <p:cNvPr id="4102" name="Content Placeholder 4101">
            <a:extLst>
              <a:ext uri="{FF2B5EF4-FFF2-40B4-BE49-F238E27FC236}">
                <a16:creationId xmlns:a16="http://schemas.microsoft.com/office/drawing/2014/main" id="{C1562A3E-C84E-B9C8-D94B-CC0519B0FFC4}"/>
              </a:ext>
            </a:extLst>
          </p:cNvPr>
          <p:cNvSpPr>
            <a:spLocks noGrp="1"/>
          </p:cNvSpPr>
          <p:nvPr>
            <p:ph idx="1"/>
          </p:nvPr>
        </p:nvSpPr>
        <p:spPr>
          <a:xfrm>
            <a:off x="457201" y="2922709"/>
            <a:ext cx="4419600" cy="369331"/>
          </a:xfrm>
        </p:spPr>
        <p:txBody>
          <a:bodyPr>
            <a:normAutofit/>
          </a:bodyPr>
          <a:lstStyle/>
          <a:p>
            <a:pPr marL="0" indent="0">
              <a:buNone/>
            </a:pPr>
            <a:r>
              <a:rPr lang="en-US" sz="1600" b="1" i="0" dirty="0">
                <a:solidFill>
                  <a:srgbClr val="131213"/>
                </a:solidFill>
                <a:effectLst/>
                <a:latin typeface="Arial" panose="020B0604020202020204" pitchFamily="34" charset="0"/>
              </a:rPr>
              <a:t>7. Under Section: Select ALL CODES</a:t>
            </a:r>
            <a:endParaRPr lang="en-US" sz="1600" dirty="0">
              <a:solidFill>
                <a:schemeClr val="tx2"/>
              </a:solidFill>
            </a:endParaRPr>
          </a:p>
        </p:txBody>
      </p:sp>
      <p:pic>
        <p:nvPicPr>
          <p:cNvPr id="4098" name="Picture 2" descr="Graphical user interface, application&#10;&#10;Description automatically generated">
            <a:extLst>
              <a:ext uri="{FF2B5EF4-FFF2-40B4-BE49-F238E27FC236}">
                <a16:creationId xmlns:a16="http://schemas.microsoft.com/office/drawing/2014/main" id="{90DF73D3-A02D-BE8A-8337-ADDA6EA70B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14188" y="539366"/>
            <a:ext cx="6795701" cy="30240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2080BC4-8287-9CE5-9F9A-9E13DC503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582" y="3589473"/>
            <a:ext cx="6836155" cy="30968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8A6C84-5F50-BB24-6FA8-40A1CBA24ED2}"/>
              </a:ext>
            </a:extLst>
          </p:cNvPr>
          <p:cNvSpPr txBox="1"/>
          <p:nvPr/>
        </p:nvSpPr>
        <p:spPr>
          <a:xfrm>
            <a:off x="576576" y="4990947"/>
            <a:ext cx="3393151" cy="338554"/>
          </a:xfrm>
          <a:prstGeom prst="rect">
            <a:avLst/>
          </a:prstGeom>
          <a:noFill/>
        </p:spPr>
        <p:txBody>
          <a:bodyPr wrap="square" rtlCol="0">
            <a:spAutoFit/>
          </a:bodyPr>
          <a:lstStyle/>
          <a:p>
            <a:r>
              <a:rPr lang="en-US" sz="1600" b="1" i="0" dirty="0">
                <a:solidFill>
                  <a:srgbClr val="131213"/>
                </a:solidFill>
                <a:effectLst/>
                <a:latin typeface="Arial" panose="020B0604020202020204" pitchFamily="34" charset="0"/>
              </a:rPr>
              <a:t>8. Click RETRIEVE MATERIALS</a:t>
            </a:r>
            <a:endParaRPr lang="en-US" sz="1600" dirty="0"/>
          </a:p>
        </p:txBody>
      </p:sp>
    </p:spTree>
    <p:extLst>
      <p:ext uri="{BB962C8B-B14F-4D97-AF65-F5344CB8AC3E}">
        <p14:creationId xmlns:p14="http://schemas.microsoft.com/office/powerpoint/2010/main" val="304451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07" name="Rectangle 4106">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09" name="Right Triangle 4108">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113" name="Group 4112">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4114" name="Straight Connector 4113">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5" name="Straight Connector 4114">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6" name="Straight Connector 4115">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7" name="Straight Connector 4116">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8" name="Straight Connector 4117">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9" name="Straight Connector 4118">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0" name="Straight Connector 4119">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1" name="Straight Connector 4120">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2" name="Straight Connector 4121">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3" name="Straight Connector 4122">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4" name="Straight Connector 4123">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5" name="Straight Connector 4124">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6" name="Straight Connector 4125">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7" name="Straight Connector 4126">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8" name="Straight Connector 4127">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9" name="Straight Connector 4128">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0" name="Straight Connector 4129">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1" name="Straight Connector 4130">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2" name="Straight Connector 4131">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3" name="Straight Connector 4132">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4" name="Straight Connector 4133">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5" name="Straight Connector 4134">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6" name="Straight Connector 4135">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7" name="Straight Connector 4136">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8" name="Straight Connector 4137">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9" name="Straight Connector 4138">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0" name="Straight Connector 4139">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1" name="Straight Connector 4140">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2" name="Straight Connector 4141">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2E7B5BE-1269-EB19-13A9-7085B1AAC1AC}"/>
              </a:ext>
            </a:extLst>
          </p:cNvPr>
          <p:cNvSpPr>
            <a:spLocks noGrp="1"/>
          </p:cNvSpPr>
          <p:nvPr>
            <p:ph type="title"/>
          </p:nvPr>
        </p:nvSpPr>
        <p:spPr>
          <a:xfrm>
            <a:off x="450060" y="1322093"/>
            <a:ext cx="4419600" cy="1042388"/>
          </a:xfrm>
        </p:spPr>
        <p:txBody>
          <a:bodyPr>
            <a:normAutofit/>
          </a:bodyPr>
          <a:lstStyle/>
          <a:p>
            <a:r>
              <a:rPr lang="en-US" dirty="0">
                <a:solidFill>
                  <a:schemeClr val="tx2"/>
                </a:solidFill>
              </a:rPr>
              <a:t>Steps 9 &amp; 10</a:t>
            </a:r>
          </a:p>
        </p:txBody>
      </p:sp>
      <p:sp>
        <p:nvSpPr>
          <p:cNvPr id="4102" name="Content Placeholder 4101">
            <a:extLst>
              <a:ext uri="{FF2B5EF4-FFF2-40B4-BE49-F238E27FC236}">
                <a16:creationId xmlns:a16="http://schemas.microsoft.com/office/drawing/2014/main" id="{C1562A3E-C84E-B9C8-D94B-CC0519B0FFC4}"/>
              </a:ext>
            </a:extLst>
          </p:cNvPr>
          <p:cNvSpPr>
            <a:spLocks noGrp="1"/>
          </p:cNvSpPr>
          <p:nvPr>
            <p:ph idx="1"/>
          </p:nvPr>
        </p:nvSpPr>
        <p:spPr>
          <a:xfrm>
            <a:off x="391270" y="2469029"/>
            <a:ext cx="4419579" cy="699531"/>
          </a:xfrm>
        </p:spPr>
        <p:txBody>
          <a:bodyPr>
            <a:noAutofit/>
          </a:bodyPr>
          <a:lstStyle/>
          <a:p>
            <a:pPr marL="0" indent="0">
              <a:buNone/>
            </a:pPr>
            <a:r>
              <a:rPr lang="en-US" sz="1600" b="1" dirty="0">
                <a:solidFill>
                  <a:srgbClr val="131213"/>
                </a:solidFill>
                <a:latin typeface="Arial" panose="020B0604020202020204" pitchFamily="34" charset="0"/>
              </a:rPr>
              <a:t>9</a:t>
            </a:r>
            <a:r>
              <a:rPr lang="en-US" sz="1600" b="1" i="0" dirty="0">
                <a:solidFill>
                  <a:srgbClr val="131213"/>
                </a:solidFill>
                <a:effectLst/>
                <a:latin typeface="Arial" panose="020B0604020202020204" pitchFamily="34" charset="0"/>
              </a:rPr>
              <a:t>. </a:t>
            </a:r>
            <a:r>
              <a:rPr kumimoji="0" lang="en-US" altLang="en-US" sz="1600" b="1" i="0" u="none" strike="noStrike" cap="none" normalizeH="0" baseline="0" dirty="0">
                <a:ln>
                  <a:noFill/>
                </a:ln>
                <a:solidFill>
                  <a:srgbClr val="131213"/>
                </a:solidFill>
                <a:effectLst/>
                <a:latin typeface="Arial" panose="020B0604020202020204" pitchFamily="34" charset="0"/>
                <a:cs typeface="Arial" panose="020B0604020202020204" pitchFamily="34" charset="0"/>
              </a:rPr>
              <a:t>Select 1-, 2-, or 3-year subscription option &amp; Click ADD TO CART </a:t>
            </a:r>
            <a:endParaRPr lang="en-US" sz="1600" dirty="0">
              <a:solidFill>
                <a:schemeClr val="tx2"/>
              </a:solidFill>
            </a:endParaRPr>
          </a:p>
        </p:txBody>
      </p:sp>
      <p:sp>
        <p:nvSpPr>
          <p:cNvPr id="5" name="TextBox 4">
            <a:extLst>
              <a:ext uri="{FF2B5EF4-FFF2-40B4-BE49-F238E27FC236}">
                <a16:creationId xmlns:a16="http://schemas.microsoft.com/office/drawing/2014/main" id="{B08A6C84-5F50-BB24-6FA8-40A1CBA24ED2}"/>
              </a:ext>
            </a:extLst>
          </p:cNvPr>
          <p:cNvSpPr txBox="1"/>
          <p:nvPr/>
        </p:nvSpPr>
        <p:spPr>
          <a:xfrm>
            <a:off x="576576" y="4990947"/>
            <a:ext cx="3393151" cy="338554"/>
          </a:xfrm>
          <a:prstGeom prst="rect">
            <a:avLst/>
          </a:prstGeom>
          <a:noFill/>
        </p:spPr>
        <p:txBody>
          <a:bodyPr wrap="square" rtlCol="0">
            <a:spAutoFit/>
          </a:bodyPr>
          <a:lstStyle/>
          <a:p>
            <a:r>
              <a:rPr lang="en-US" sz="1600" b="1" dirty="0">
                <a:solidFill>
                  <a:srgbClr val="131213"/>
                </a:solidFill>
                <a:latin typeface="Arial" panose="020B0604020202020204" pitchFamily="34" charset="0"/>
              </a:rPr>
              <a:t>10</a:t>
            </a:r>
            <a:r>
              <a:rPr lang="en-US" sz="1600" b="1" i="0" dirty="0">
                <a:solidFill>
                  <a:srgbClr val="131213"/>
                </a:solidFill>
                <a:effectLst/>
                <a:latin typeface="Arial" panose="020B0604020202020204" pitchFamily="34" charset="0"/>
              </a:rPr>
              <a:t>. Click PROCEED TO CART</a:t>
            </a:r>
            <a:endParaRPr lang="en-US" sz="1600" dirty="0"/>
          </a:p>
        </p:txBody>
      </p:sp>
      <p:pic>
        <p:nvPicPr>
          <p:cNvPr id="6148" name="Picture 4">
            <a:extLst>
              <a:ext uri="{FF2B5EF4-FFF2-40B4-BE49-F238E27FC236}">
                <a16:creationId xmlns:a16="http://schemas.microsoft.com/office/drawing/2014/main" id="{45217A63-5FB3-9B4C-0259-DEBEC06F3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015" y="343581"/>
            <a:ext cx="4920850" cy="334299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a:extLst>
              <a:ext uri="{FF2B5EF4-FFF2-40B4-BE49-F238E27FC236}">
                <a16:creationId xmlns:a16="http://schemas.microsoft.com/office/drawing/2014/main" id="{4F9193A8-C750-706D-1EB9-5F9DE0FB6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712" y="4006392"/>
            <a:ext cx="5858139" cy="2653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46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07" name="Rectangle 4106">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09" name="Right Triangle 4108">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113" name="Group 4112">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4114" name="Straight Connector 4113">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5" name="Straight Connector 4114">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6" name="Straight Connector 4115">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7" name="Straight Connector 4116">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8" name="Straight Connector 4117">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9" name="Straight Connector 4118">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0" name="Straight Connector 4119">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1" name="Straight Connector 4120">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2" name="Straight Connector 4121">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3" name="Straight Connector 4122">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4" name="Straight Connector 4123">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5" name="Straight Connector 4124">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6" name="Straight Connector 4125">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7" name="Straight Connector 4126">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8" name="Straight Connector 4127">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9" name="Straight Connector 4128">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0" name="Straight Connector 4129">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1" name="Straight Connector 4130">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2" name="Straight Connector 4131">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3" name="Straight Connector 4132">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4" name="Straight Connector 4133">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5" name="Straight Connector 4134">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6" name="Straight Connector 4135">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7" name="Straight Connector 4136">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8" name="Straight Connector 4137">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9" name="Straight Connector 4138">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0" name="Straight Connector 4139">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1" name="Straight Connector 4140">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2" name="Straight Connector 4141">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2E7B5BE-1269-EB19-13A9-7085B1AAC1AC}"/>
              </a:ext>
            </a:extLst>
          </p:cNvPr>
          <p:cNvSpPr>
            <a:spLocks noGrp="1"/>
          </p:cNvSpPr>
          <p:nvPr>
            <p:ph type="title"/>
          </p:nvPr>
        </p:nvSpPr>
        <p:spPr>
          <a:xfrm>
            <a:off x="487538" y="1290908"/>
            <a:ext cx="4419600" cy="1127082"/>
          </a:xfrm>
        </p:spPr>
        <p:txBody>
          <a:bodyPr>
            <a:normAutofit/>
          </a:bodyPr>
          <a:lstStyle/>
          <a:p>
            <a:r>
              <a:rPr lang="en-US" dirty="0">
                <a:solidFill>
                  <a:schemeClr val="tx2"/>
                </a:solidFill>
              </a:rPr>
              <a:t>Final Step</a:t>
            </a:r>
          </a:p>
        </p:txBody>
      </p:sp>
      <p:sp>
        <p:nvSpPr>
          <p:cNvPr id="4102" name="Content Placeholder 4101">
            <a:extLst>
              <a:ext uri="{FF2B5EF4-FFF2-40B4-BE49-F238E27FC236}">
                <a16:creationId xmlns:a16="http://schemas.microsoft.com/office/drawing/2014/main" id="{C1562A3E-C84E-B9C8-D94B-CC0519B0FFC4}"/>
              </a:ext>
            </a:extLst>
          </p:cNvPr>
          <p:cNvSpPr>
            <a:spLocks noGrp="1"/>
          </p:cNvSpPr>
          <p:nvPr>
            <p:ph idx="1"/>
          </p:nvPr>
        </p:nvSpPr>
        <p:spPr>
          <a:xfrm>
            <a:off x="391270" y="2469029"/>
            <a:ext cx="2364941" cy="2146872"/>
          </a:xfrm>
        </p:spPr>
        <p:txBody>
          <a:bodyPr>
            <a:noAutofit/>
          </a:bodyPr>
          <a:lstStyle/>
          <a:p>
            <a:pPr marL="0" indent="0" algn="ctr">
              <a:buNone/>
            </a:pPr>
            <a:r>
              <a:rPr lang="en-US" sz="1800" b="1" i="0" dirty="0">
                <a:solidFill>
                  <a:srgbClr val="131213"/>
                </a:solidFill>
                <a:effectLst/>
                <a:latin typeface="Arial" panose="020B0604020202020204" pitchFamily="34" charset="0"/>
              </a:rPr>
              <a:t>11. At Checkout you must select In Store Pickup and complete your purchase </a:t>
            </a:r>
          </a:p>
          <a:p>
            <a:pPr marL="0" indent="0" algn="ctr">
              <a:buNone/>
            </a:pPr>
            <a:endParaRPr lang="en-US" sz="1600" dirty="0">
              <a:solidFill>
                <a:schemeClr val="tx2"/>
              </a:solidFill>
            </a:endParaRPr>
          </a:p>
        </p:txBody>
      </p:sp>
      <p:pic>
        <p:nvPicPr>
          <p:cNvPr id="8194" name="Picture 2">
            <a:extLst>
              <a:ext uri="{FF2B5EF4-FFF2-40B4-BE49-F238E27FC236}">
                <a16:creationId xmlns:a16="http://schemas.microsoft.com/office/drawing/2014/main" id="{79C8D7D2-A1F2-2778-BD16-8D3E1154E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691" y="942381"/>
            <a:ext cx="8242300" cy="401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D2696EB-37E9-9916-E358-C9E1177A56DE}"/>
              </a:ext>
            </a:extLst>
          </p:cNvPr>
          <p:cNvSpPr txBox="1"/>
          <p:nvPr/>
        </p:nvSpPr>
        <p:spPr>
          <a:xfrm>
            <a:off x="425850" y="5432919"/>
            <a:ext cx="11384138" cy="1240009"/>
          </a:xfrm>
          <a:prstGeom prst="rect">
            <a:avLst/>
          </a:prstGeom>
          <a:noFill/>
        </p:spPr>
        <p:txBody>
          <a:bodyPr wrap="square" rtlCol="0">
            <a:spAutoFit/>
          </a:bodyPr>
          <a:lstStyle/>
          <a:p>
            <a:r>
              <a:rPr lang="en-US" sz="1800" b="1" i="0" dirty="0">
                <a:solidFill>
                  <a:srgbClr val="131213"/>
                </a:solidFill>
                <a:effectLst/>
                <a:latin typeface="Arial" panose="020B0604020202020204" pitchFamily="34" charset="0"/>
              </a:rPr>
              <a:t>*Note: </a:t>
            </a:r>
            <a:r>
              <a:rPr lang="en-US" sz="1800" b="0" i="0" dirty="0">
                <a:solidFill>
                  <a:srgbClr val="131213"/>
                </a:solidFill>
                <a:effectLst/>
                <a:latin typeface="Arial" panose="020B0604020202020204" pitchFamily="34" charset="0"/>
              </a:rPr>
              <a:t>Codes are emailed from the bookstore to the email address associated with your Mercer Bookstore Account. This process may take a few days. Continue to check your inbox, spam, and junk mail until the code is received. If you receive a code that does not work or is invalid, please contact the Macon campus bookstore at </a:t>
            </a:r>
            <a:r>
              <a:rPr lang="en-US" sz="1800" b="0" i="0" dirty="0">
                <a:solidFill>
                  <a:srgbClr val="000000"/>
                </a:solidFill>
                <a:effectLst/>
                <a:latin typeface="Arial" panose="020B0604020202020204" pitchFamily="34" charset="0"/>
              </a:rPr>
              <a:t>478-301-2945 for assistance. </a:t>
            </a:r>
            <a:endParaRPr lang="en-US" dirty="0"/>
          </a:p>
        </p:txBody>
      </p:sp>
    </p:spTree>
    <p:extLst>
      <p:ext uri="{BB962C8B-B14F-4D97-AF65-F5344CB8AC3E}">
        <p14:creationId xmlns:p14="http://schemas.microsoft.com/office/powerpoint/2010/main" val="67174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07" name="Rectangle 4106">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09" name="Right Triangle 4108">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113" name="Group 4112">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4114" name="Straight Connector 4113">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5" name="Straight Connector 4114">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6" name="Straight Connector 4115">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7" name="Straight Connector 4116">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8" name="Straight Connector 4117">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19" name="Straight Connector 4118">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0" name="Straight Connector 4119">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1" name="Straight Connector 4120">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2" name="Straight Connector 4121">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3" name="Straight Connector 4122">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4" name="Straight Connector 4123">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5" name="Straight Connector 4124">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6" name="Straight Connector 4125">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7" name="Straight Connector 4126">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8" name="Straight Connector 4127">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9" name="Straight Connector 4128">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0" name="Straight Connector 4129">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1" name="Straight Connector 4130">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2" name="Straight Connector 4131">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3" name="Straight Connector 4132">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4" name="Straight Connector 4133">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5" name="Straight Connector 4134">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6" name="Straight Connector 4135">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7" name="Straight Connector 4136">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8" name="Straight Connector 4137">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39" name="Straight Connector 4138">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0" name="Straight Connector 4139">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1" name="Straight Connector 4140">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42" name="Straight Connector 4141">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2E7B5BE-1269-EB19-13A9-7085B1AAC1AC}"/>
              </a:ext>
            </a:extLst>
          </p:cNvPr>
          <p:cNvSpPr>
            <a:spLocks noGrp="1"/>
          </p:cNvSpPr>
          <p:nvPr>
            <p:ph type="title"/>
          </p:nvPr>
        </p:nvSpPr>
        <p:spPr>
          <a:xfrm>
            <a:off x="487538" y="1290908"/>
            <a:ext cx="4419600" cy="1127082"/>
          </a:xfrm>
        </p:spPr>
        <p:txBody>
          <a:bodyPr>
            <a:normAutofit/>
          </a:bodyPr>
          <a:lstStyle/>
          <a:p>
            <a:r>
              <a:rPr lang="en-US" dirty="0">
                <a:solidFill>
                  <a:schemeClr val="tx2"/>
                </a:solidFill>
              </a:rPr>
              <a:t>Further Help</a:t>
            </a:r>
          </a:p>
        </p:txBody>
      </p:sp>
      <p:sp>
        <p:nvSpPr>
          <p:cNvPr id="4102" name="Content Placeholder 4101">
            <a:extLst>
              <a:ext uri="{FF2B5EF4-FFF2-40B4-BE49-F238E27FC236}">
                <a16:creationId xmlns:a16="http://schemas.microsoft.com/office/drawing/2014/main" id="{C1562A3E-C84E-B9C8-D94B-CC0519B0FFC4}"/>
              </a:ext>
            </a:extLst>
          </p:cNvPr>
          <p:cNvSpPr>
            <a:spLocks noGrp="1"/>
          </p:cNvSpPr>
          <p:nvPr>
            <p:ph idx="1"/>
          </p:nvPr>
        </p:nvSpPr>
        <p:spPr>
          <a:xfrm>
            <a:off x="391270" y="2469028"/>
            <a:ext cx="11418715" cy="4045517"/>
          </a:xfrm>
        </p:spPr>
        <p:txBody>
          <a:bodyPr>
            <a:noAutofit/>
          </a:bodyPr>
          <a:lstStyle/>
          <a:p>
            <a:pPr algn="just" rtl="0" fontAlgn="base"/>
            <a:r>
              <a:rPr lang="en-US" sz="1800" b="0" i="0" dirty="0">
                <a:solidFill>
                  <a:srgbClr val="000000"/>
                </a:solidFill>
                <a:effectLst/>
                <a:latin typeface="Calibri" panose="020F0502020204030204" pitchFamily="34" charset="0"/>
              </a:rPr>
              <a:t>There is no longer a difference between purchasing a registration or renewal code. All codes may be used to create, renew, or upgrade a user account. Once you have received your code via email from the Mercer bookstore, you will need to follow the steps in the following link to register your new account or renew your expired account. </a:t>
            </a:r>
            <a:endParaRPr lang="en-US" sz="1100" b="0" i="0" dirty="0">
              <a:solidFill>
                <a:srgbClr val="000000"/>
              </a:solidFill>
              <a:effectLst/>
              <a:latin typeface="Segoe UI" panose="020B0502040204020203" pitchFamily="34" charset="0"/>
            </a:endParaRPr>
          </a:p>
          <a:p>
            <a:pPr algn="just" rtl="0" fontAlgn="base"/>
            <a:r>
              <a:rPr lang="en-US" sz="1800" b="0" i="0" u="sng" strike="noStrike" dirty="0">
                <a:solidFill>
                  <a:srgbClr val="0000FF"/>
                </a:solidFill>
                <a:effectLst/>
                <a:latin typeface="Calibri" panose="020F0502020204030204" pitchFamily="34" charset="0"/>
                <a:hlinkClick r:id="rId2"/>
              </a:rPr>
              <a:t>Renew Your Account</a:t>
            </a:r>
            <a:r>
              <a:rPr lang="en-US" sz="1800" b="0" i="0" dirty="0">
                <a:solidFill>
                  <a:srgbClr val="0000FF"/>
                </a:solidFill>
                <a:effectLst/>
                <a:latin typeface="Calibri" panose="020F0502020204030204" pitchFamily="34" charset="0"/>
                <a:hlinkClick r:id="rId2"/>
              </a:rPr>
              <a:t> </a:t>
            </a:r>
            <a:endParaRPr lang="en-US" sz="11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hlinkClick r:id="rId3"/>
              </a:rPr>
              <a:t>Register your Account</a:t>
            </a:r>
            <a:endParaRPr lang="en-US" sz="11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1100"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Arial" panose="020B0604020202020204" pitchFamily="34" charset="0"/>
              </a:rPr>
              <a:t>If you need further assistance, please refer to your instructor or contact the Tift Tech Support Helpdesk: </a:t>
            </a:r>
            <a:r>
              <a:rPr lang="en-US" sz="1800" b="1" i="0" u="sng" strike="noStrike" dirty="0">
                <a:solidFill>
                  <a:srgbClr val="0000FF"/>
                </a:solidFill>
                <a:effectLst/>
                <a:latin typeface="Arial" panose="020B0604020202020204" pitchFamily="34" charset="0"/>
                <a:hlinkClick r:id="rId4"/>
              </a:rPr>
              <a:t>tifttechsupport@mercer.edu</a:t>
            </a:r>
            <a:r>
              <a:rPr lang="en-US" sz="1800" b="0" i="0" dirty="0">
                <a:solidFill>
                  <a:srgbClr val="000000"/>
                </a:solidFill>
                <a:effectLst/>
                <a:latin typeface="Arial" panose="020B0604020202020204" pitchFamily="34" charset="0"/>
              </a:rPr>
              <a:t> </a:t>
            </a:r>
            <a:endParaRPr lang="en-US" sz="1100" b="0" i="0" dirty="0">
              <a:solidFill>
                <a:srgbClr val="000000"/>
              </a:solidFill>
              <a:effectLst/>
              <a:latin typeface="Segoe UI" panose="020B0502040204020203" pitchFamily="34" charset="0"/>
            </a:endParaRPr>
          </a:p>
          <a:p>
            <a:pPr marL="0" indent="0" algn="ctr">
              <a:buNone/>
            </a:pPr>
            <a:endParaRPr lang="en-US" sz="1600" dirty="0">
              <a:solidFill>
                <a:schemeClr val="tx2"/>
              </a:solidFill>
            </a:endParaRPr>
          </a:p>
        </p:txBody>
      </p:sp>
    </p:spTree>
    <p:extLst>
      <p:ext uri="{BB962C8B-B14F-4D97-AF65-F5344CB8AC3E}">
        <p14:creationId xmlns:p14="http://schemas.microsoft.com/office/powerpoint/2010/main" val="666425949"/>
      </p:ext>
    </p:extLst>
  </p:cSld>
  <p:clrMapOvr>
    <a:masterClrMapping/>
  </p:clrMapOvr>
</p:sld>
</file>

<file path=ppt/theme/theme1.xml><?xml version="1.0" encoding="utf-8"?>
<a:theme xmlns:a="http://schemas.openxmlformats.org/drawingml/2006/main" name="SineVTI">
  <a:themeElements>
    <a:clrScheme name="AnalogousFromLightSeedLeftStep">
      <a:dk1>
        <a:srgbClr val="000000"/>
      </a:dk1>
      <a:lt1>
        <a:srgbClr val="FFFFFF"/>
      </a:lt1>
      <a:dk2>
        <a:srgbClr val="412624"/>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otalTime>36</TotalTime>
  <Words>327</Words>
  <Application>Microsoft Macintosh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Avenir Next LT Pro</vt:lpstr>
      <vt:lpstr>Calibri</vt:lpstr>
      <vt:lpstr>Posterama</vt:lpstr>
      <vt:lpstr>Segoe UI</vt:lpstr>
      <vt:lpstr>SineVTI</vt:lpstr>
      <vt:lpstr>How to Purchase a New or Renewal Code for Anthology</vt:lpstr>
      <vt:lpstr>Steps 1 &amp; 2</vt:lpstr>
      <vt:lpstr>Steps 3 &amp; 4</vt:lpstr>
      <vt:lpstr>Steps 5 &amp; 6</vt:lpstr>
      <vt:lpstr>Steps 7 &amp; 8</vt:lpstr>
      <vt:lpstr>Steps 9 &amp; 10</vt:lpstr>
      <vt:lpstr>Final Step</vt:lpstr>
      <vt:lpstr>Further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Purchase a New or Renewal Code for Anthology</dc:title>
  <dc:creator>Susan J. Rowland</dc:creator>
  <cp:lastModifiedBy>Susan J. Rowland</cp:lastModifiedBy>
  <cp:revision>2</cp:revision>
  <dcterms:created xsi:type="dcterms:W3CDTF">2023-01-04T21:48:10Z</dcterms:created>
  <dcterms:modified xsi:type="dcterms:W3CDTF">2023-09-25T15:50:00Z</dcterms:modified>
</cp:coreProperties>
</file>