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4"/>
    <p:restoredTop sz="94595"/>
  </p:normalViewPr>
  <p:slideViewPr>
    <p:cSldViewPr snapToGrid="0">
      <p:cViewPr varScale="1">
        <p:scale>
          <a:sx n="82" d="100"/>
          <a:sy n="82" d="100"/>
        </p:scale>
        <p:origin x="19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1/4/23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6709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1/4/23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0491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1/4/23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706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1/4/23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0969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1/4/23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1729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1/4/23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933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1/4/23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5793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1/4/23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4467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1/4/23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4831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1/4/23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8552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1/4/23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4000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1/4/23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2057120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rcer-macon.bncolleg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serguide.chalkandwire.com/m/Student/l/149820-register-your-account" TargetMode="External"/><Relationship Id="rId2" Type="http://schemas.openxmlformats.org/officeDocument/2006/relationships/hyperlink" Target="https://userguide.chalkandwire.com/m/Student/l/207254-renew-your-account" TargetMode="External"/><Relationship Id="rId1" Type="http://schemas.openxmlformats.org/officeDocument/2006/relationships/slideLayout" Target="../slideLayouts/slideLayout2.xml"/><Relationship Id="rId4" Type="http://schemas.openxmlformats.org/officeDocument/2006/relationships/hyperlink" Target="mailto:tifttechsupport@merc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973FBF3-8E84-9F2B-8811-AED06948C816}"/>
              </a:ext>
            </a:extLst>
          </p:cNvPr>
          <p:cNvSpPr>
            <a:spLocks noGrp="1"/>
          </p:cNvSpPr>
          <p:nvPr>
            <p:ph type="ctrTitle"/>
          </p:nvPr>
        </p:nvSpPr>
        <p:spPr>
          <a:xfrm>
            <a:off x="453142" y="2954226"/>
            <a:ext cx="5555624" cy="2232199"/>
          </a:xfrm>
        </p:spPr>
        <p:txBody>
          <a:bodyPr anchor="t">
            <a:normAutofit/>
          </a:bodyPr>
          <a:lstStyle/>
          <a:p>
            <a:pPr algn="l"/>
            <a:r>
              <a:rPr lang="en-US" sz="4600" dirty="0"/>
              <a:t>How to Purchase a New or Renewal Code for Anthology</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CF284A9E-E69D-D66E-10F2-5ADCD4BABE15}"/>
              </a:ext>
            </a:extLst>
          </p:cNvPr>
          <p:cNvPicPr>
            <a:picLocks noChangeAspect="1"/>
          </p:cNvPicPr>
          <p:nvPr/>
        </p:nvPicPr>
        <p:blipFill rotWithShape="1">
          <a:blip r:embed="rId2"/>
          <a:srcRect l="42617" r="-1"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5707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3" name="Rectangle 103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5" name="Right Triangle 103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39" name="Group 103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040" name="Straight Connector 103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7CC3FD9-5A4B-3D37-71B0-62226925B633}"/>
              </a:ext>
            </a:extLst>
          </p:cNvPr>
          <p:cNvSpPr>
            <a:spLocks noGrp="1"/>
          </p:cNvSpPr>
          <p:nvPr>
            <p:ph type="title"/>
          </p:nvPr>
        </p:nvSpPr>
        <p:spPr>
          <a:xfrm>
            <a:off x="457201" y="732348"/>
            <a:ext cx="4419600" cy="2240735"/>
          </a:xfrm>
        </p:spPr>
        <p:txBody>
          <a:bodyPr>
            <a:normAutofit/>
          </a:bodyPr>
          <a:lstStyle/>
          <a:p>
            <a:r>
              <a:rPr lang="en-US" dirty="0">
                <a:solidFill>
                  <a:schemeClr val="tx2"/>
                </a:solidFill>
              </a:rPr>
              <a:t>Steps 1 &amp; 2</a:t>
            </a:r>
          </a:p>
        </p:txBody>
      </p:sp>
      <p:sp>
        <p:nvSpPr>
          <p:cNvPr id="3" name="Content Placeholder 2">
            <a:extLst>
              <a:ext uri="{FF2B5EF4-FFF2-40B4-BE49-F238E27FC236}">
                <a16:creationId xmlns:a16="http://schemas.microsoft.com/office/drawing/2014/main" id="{BD1F032E-DC3D-C2CA-9B56-4DC9BA54F1F6}"/>
              </a:ext>
            </a:extLst>
          </p:cNvPr>
          <p:cNvSpPr>
            <a:spLocks noGrp="1"/>
          </p:cNvSpPr>
          <p:nvPr>
            <p:ph idx="1"/>
          </p:nvPr>
        </p:nvSpPr>
        <p:spPr>
          <a:xfrm>
            <a:off x="432064" y="2398258"/>
            <a:ext cx="4419600" cy="2983568"/>
          </a:xfrm>
        </p:spPr>
        <p:txBody>
          <a:bodyPr>
            <a:normAutofit/>
          </a:bodyPr>
          <a:lstStyle/>
          <a:p>
            <a:pPr marL="0" indent="0" fontAlgn="base">
              <a:buNone/>
            </a:pPr>
            <a:r>
              <a:rPr lang="en-US" sz="1800" b="1" i="0" dirty="0">
                <a:solidFill>
                  <a:schemeClr val="tx2"/>
                </a:solidFill>
                <a:effectLst/>
                <a:latin typeface="Arial" panose="020B0604020202020204" pitchFamily="34" charset="0"/>
              </a:rPr>
              <a:t>1. Go to Mercer University Bookstore Website </a:t>
            </a:r>
            <a:endParaRPr lang="en-US" sz="1800" b="1" i="0" dirty="0">
              <a:solidFill>
                <a:schemeClr val="tx2"/>
              </a:solidFill>
              <a:effectLst/>
              <a:latin typeface="Segoe UI" panose="020B0502040204020203" pitchFamily="34" charset="0"/>
            </a:endParaRPr>
          </a:p>
          <a:p>
            <a:pPr marL="0" indent="0" rtl="0" fontAlgn="base">
              <a:buNone/>
            </a:pPr>
            <a:r>
              <a:rPr lang="en-US" sz="1800" b="0" i="0" dirty="0">
                <a:solidFill>
                  <a:schemeClr val="tx2"/>
                </a:solidFill>
                <a:effectLst/>
                <a:latin typeface="Arial" panose="020B0604020202020204" pitchFamily="34" charset="0"/>
                <a:hlinkClick r:id="rId2"/>
              </a:rPr>
              <a:t>https://mercer-</a:t>
            </a:r>
            <a:r>
              <a:rPr lang="en-US" sz="1800" b="0" i="0" dirty="0" err="1">
                <a:solidFill>
                  <a:schemeClr val="tx2"/>
                </a:solidFill>
                <a:effectLst/>
                <a:latin typeface="Arial" panose="020B0604020202020204" pitchFamily="34" charset="0"/>
                <a:hlinkClick r:id="rId2"/>
              </a:rPr>
              <a:t>macon.bncollege.com</a:t>
            </a:r>
            <a:r>
              <a:rPr lang="en-US" sz="1800" b="0" i="0" dirty="0">
                <a:solidFill>
                  <a:schemeClr val="tx2"/>
                </a:solidFill>
                <a:effectLst/>
                <a:latin typeface="Arial" panose="020B0604020202020204" pitchFamily="34" charset="0"/>
                <a:hlinkClick r:id="rId2"/>
              </a:rPr>
              <a:t>/ </a:t>
            </a:r>
            <a:endParaRPr lang="en-US" sz="1800" b="0" i="0" dirty="0">
              <a:solidFill>
                <a:schemeClr val="tx2"/>
              </a:solidFill>
              <a:effectLst/>
              <a:latin typeface="Arial" panose="020B0604020202020204" pitchFamily="34" charset="0"/>
            </a:endParaRPr>
          </a:p>
          <a:p>
            <a:pPr marL="0" indent="0" rtl="0" fontAlgn="base">
              <a:buNone/>
            </a:pPr>
            <a:br>
              <a:rPr lang="en-US" sz="1800" b="1" i="0" dirty="0">
                <a:solidFill>
                  <a:srgbClr val="131213"/>
                </a:solidFill>
                <a:effectLst/>
                <a:latin typeface="Arial" panose="020B0604020202020204" pitchFamily="34" charset="0"/>
              </a:rPr>
            </a:br>
            <a:r>
              <a:rPr lang="en-US" sz="1800" b="1" i="0" dirty="0">
                <a:solidFill>
                  <a:srgbClr val="131213"/>
                </a:solidFill>
                <a:effectLst/>
                <a:latin typeface="Arial" panose="020B0604020202020204" pitchFamily="34" charset="0"/>
              </a:rPr>
              <a:t>2. Click on Find Course Materials (under Course Materials &amp; Textbooks) </a:t>
            </a:r>
            <a:endParaRPr lang="en-US" sz="1800" b="0" i="0" dirty="0">
              <a:solidFill>
                <a:schemeClr val="tx2"/>
              </a:solidFill>
              <a:effectLst/>
              <a:latin typeface="Segoe UI" panose="020B0502040204020203" pitchFamily="34" charset="0"/>
            </a:endParaRPr>
          </a:p>
          <a:p>
            <a:endParaRPr lang="en-US" sz="1800" dirty="0">
              <a:solidFill>
                <a:schemeClr val="tx2"/>
              </a:solidFill>
            </a:endParaRPr>
          </a:p>
        </p:txBody>
      </p:sp>
      <p:pic>
        <p:nvPicPr>
          <p:cNvPr id="1026" name="Picture 2">
            <a:extLst>
              <a:ext uri="{FF2B5EF4-FFF2-40B4-BE49-F238E27FC236}">
                <a16:creationId xmlns:a16="http://schemas.microsoft.com/office/drawing/2014/main" id="{C92356C6-9C67-0680-4167-88F8684BCA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3422" y="2029018"/>
            <a:ext cx="6795701" cy="302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3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9" name="Rectangle 2058">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61" name="Right Triangle 2060">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65" name="Group 206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66" name="Straight Connector 206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176E406-7EED-631E-B208-793B1AC4254B}"/>
              </a:ext>
            </a:extLst>
          </p:cNvPr>
          <p:cNvSpPr>
            <a:spLocks noGrp="1"/>
          </p:cNvSpPr>
          <p:nvPr>
            <p:ph type="title"/>
          </p:nvPr>
        </p:nvSpPr>
        <p:spPr>
          <a:xfrm>
            <a:off x="478680" y="1436993"/>
            <a:ext cx="4419600" cy="725463"/>
          </a:xfrm>
        </p:spPr>
        <p:txBody>
          <a:bodyPr>
            <a:normAutofit/>
          </a:bodyPr>
          <a:lstStyle/>
          <a:p>
            <a:r>
              <a:rPr lang="en-US" dirty="0">
                <a:solidFill>
                  <a:schemeClr val="tx2"/>
                </a:solidFill>
              </a:rPr>
              <a:t>Steps 3 &amp; 4</a:t>
            </a:r>
          </a:p>
        </p:txBody>
      </p:sp>
      <p:sp>
        <p:nvSpPr>
          <p:cNvPr id="2054" name="Content Placeholder 2053">
            <a:extLst>
              <a:ext uri="{FF2B5EF4-FFF2-40B4-BE49-F238E27FC236}">
                <a16:creationId xmlns:a16="http://schemas.microsoft.com/office/drawing/2014/main" id="{F758470B-A439-20C1-BB3A-77F56774A459}"/>
              </a:ext>
            </a:extLst>
          </p:cNvPr>
          <p:cNvSpPr>
            <a:spLocks noGrp="1"/>
          </p:cNvSpPr>
          <p:nvPr>
            <p:ph idx="1"/>
          </p:nvPr>
        </p:nvSpPr>
        <p:spPr>
          <a:xfrm>
            <a:off x="455773" y="2441051"/>
            <a:ext cx="4419600" cy="861520"/>
          </a:xfrm>
        </p:spPr>
        <p:txBody>
          <a:bodyPr>
            <a:normAutofit/>
          </a:bodyPr>
          <a:lstStyle/>
          <a:p>
            <a:pPr marL="0" indent="0">
              <a:buNone/>
            </a:pP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3. Click on Click here to choose your campus &amp; select either campus</a:t>
            </a:r>
          </a:p>
        </p:txBody>
      </p:sp>
      <p:pic>
        <p:nvPicPr>
          <p:cNvPr id="2050" name="Picture 2">
            <a:extLst>
              <a:ext uri="{FF2B5EF4-FFF2-40B4-BE49-F238E27FC236}">
                <a16:creationId xmlns:a16="http://schemas.microsoft.com/office/drawing/2014/main" id="{F57A709F-BF38-E9E7-1242-9B30C914F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290" y="538956"/>
            <a:ext cx="6795701" cy="30410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45EECC8-04DC-428C-9D99-5B33B0FF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95" y="3738980"/>
            <a:ext cx="6487721" cy="28889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63842D-4239-1CAA-DEF0-00DB5244D6C6}"/>
              </a:ext>
            </a:extLst>
          </p:cNvPr>
          <p:cNvSpPr txBox="1"/>
          <p:nvPr/>
        </p:nvSpPr>
        <p:spPr>
          <a:xfrm>
            <a:off x="576576" y="4752172"/>
            <a:ext cx="3705399" cy="584775"/>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4. Click on Term to select the term you are purchasing for</a:t>
            </a: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 </a:t>
            </a:r>
            <a:endParaRPr lang="en-US" sz="1600" dirty="0">
              <a:solidFill>
                <a:schemeClr val="tx2"/>
              </a:solidFill>
            </a:endParaRPr>
          </a:p>
        </p:txBody>
      </p:sp>
    </p:spTree>
    <p:extLst>
      <p:ext uri="{BB962C8B-B14F-4D97-AF65-F5344CB8AC3E}">
        <p14:creationId xmlns:p14="http://schemas.microsoft.com/office/powerpoint/2010/main" val="428391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83" name="Rectangle 308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85" name="Right Triangle 308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089" name="Group 308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3090" name="Straight Connector 308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1" name="Straight Connector 311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2" name="Straight Connector 311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3" name="Straight Connector 311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4" name="Straight Connector 311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5" name="Straight Connector 311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314AA2A-EC8F-D9C9-F090-BA27E79D228D}"/>
              </a:ext>
            </a:extLst>
          </p:cNvPr>
          <p:cNvSpPr>
            <a:spLocks noGrp="1"/>
          </p:cNvSpPr>
          <p:nvPr>
            <p:ph type="title"/>
          </p:nvPr>
        </p:nvSpPr>
        <p:spPr>
          <a:xfrm>
            <a:off x="461539" y="1425079"/>
            <a:ext cx="4419600" cy="811229"/>
          </a:xfrm>
        </p:spPr>
        <p:txBody>
          <a:bodyPr>
            <a:normAutofit/>
          </a:bodyPr>
          <a:lstStyle/>
          <a:p>
            <a:r>
              <a:rPr lang="en-US" dirty="0">
                <a:solidFill>
                  <a:schemeClr val="tx2"/>
                </a:solidFill>
              </a:rPr>
              <a:t>Steps 5 &amp; 6</a:t>
            </a:r>
          </a:p>
        </p:txBody>
      </p:sp>
      <p:sp>
        <p:nvSpPr>
          <p:cNvPr id="3078" name="Content Placeholder 3077">
            <a:extLst>
              <a:ext uri="{FF2B5EF4-FFF2-40B4-BE49-F238E27FC236}">
                <a16:creationId xmlns:a16="http://schemas.microsoft.com/office/drawing/2014/main" id="{F7856892-A873-33E5-FEF3-F143170AC163}"/>
              </a:ext>
            </a:extLst>
          </p:cNvPr>
          <p:cNvSpPr>
            <a:spLocks noGrp="1"/>
          </p:cNvSpPr>
          <p:nvPr>
            <p:ph idx="1"/>
          </p:nvPr>
        </p:nvSpPr>
        <p:spPr>
          <a:xfrm>
            <a:off x="415531" y="2813620"/>
            <a:ext cx="4419600" cy="635492"/>
          </a:xfrm>
        </p:spPr>
        <p:txBody>
          <a:bodyPr>
            <a:normAutofit/>
          </a:bodyPr>
          <a:lstStyle/>
          <a:p>
            <a:pPr marL="0" indent="0">
              <a:buNone/>
            </a:pPr>
            <a:r>
              <a:rPr lang="en-US" sz="1600" b="1" i="0" dirty="0">
                <a:solidFill>
                  <a:srgbClr val="131213"/>
                </a:solidFill>
                <a:effectLst/>
                <a:latin typeface="Arial" panose="020B0604020202020204" pitchFamily="34" charset="0"/>
              </a:rPr>
              <a:t>5. Under Department: Scroll to or Type EDUC</a:t>
            </a:r>
          </a:p>
          <a:p>
            <a:pPr marL="0" indent="0">
              <a:buNone/>
            </a:pPr>
            <a:endParaRPr lang="en-US" sz="1600" b="1" dirty="0">
              <a:solidFill>
                <a:srgbClr val="131213"/>
              </a:solidFill>
              <a:latin typeface="Arial" panose="020B0604020202020204" pitchFamily="34" charset="0"/>
            </a:endParaRPr>
          </a:p>
          <a:p>
            <a:pPr marL="0" indent="0">
              <a:buNone/>
            </a:pPr>
            <a:endParaRPr lang="en-US" sz="1600" b="1" dirty="0">
              <a:solidFill>
                <a:srgbClr val="131213"/>
              </a:solidFill>
              <a:latin typeface="Arial" panose="020B0604020202020204" pitchFamily="34" charset="0"/>
            </a:endParaRPr>
          </a:p>
          <a:p>
            <a:pPr marL="0" indent="0">
              <a:buNone/>
            </a:pPr>
            <a:endParaRPr lang="en-US" sz="1600" b="1" dirty="0">
              <a:solidFill>
                <a:srgbClr val="131213"/>
              </a:solidFill>
              <a:latin typeface="Arial" panose="020B0604020202020204" pitchFamily="34" charset="0"/>
            </a:endParaRPr>
          </a:p>
          <a:p>
            <a:pPr marL="0" indent="0">
              <a:buNone/>
            </a:pPr>
            <a:endParaRPr lang="en-US" sz="1600" dirty="0">
              <a:solidFill>
                <a:schemeClr val="tx2"/>
              </a:solidFill>
            </a:endParaRPr>
          </a:p>
        </p:txBody>
      </p:sp>
      <p:pic>
        <p:nvPicPr>
          <p:cNvPr id="3074" name="Picture 2">
            <a:extLst>
              <a:ext uri="{FF2B5EF4-FFF2-40B4-BE49-F238E27FC236}">
                <a16:creationId xmlns:a16="http://schemas.microsoft.com/office/drawing/2014/main" id="{3344BE1A-29A8-DA8C-3AAE-3E7BBBB61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5494" y="769367"/>
            <a:ext cx="6795701" cy="3024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FB907E1-3A10-6991-4F6D-6462E287F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179" y="3859198"/>
            <a:ext cx="6653806" cy="2655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5FD7E6-23D6-A57A-8EA0-666D67E2BD21}"/>
              </a:ext>
            </a:extLst>
          </p:cNvPr>
          <p:cNvSpPr txBox="1"/>
          <p:nvPr/>
        </p:nvSpPr>
        <p:spPr>
          <a:xfrm>
            <a:off x="425850" y="5186427"/>
            <a:ext cx="3745161" cy="584775"/>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6. Under Course #: Scroll to bottom and Click CHALK&amp;WIRE</a:t>
            </a:r>
            <a:endParaRPr lang="en-US" sz="1600" dirty="0"/>
          </a:p>
        </p:txBody>
      </p:sp>
    </p:spTree>
    <p:extLst>
      <p:ext uri="{BB962C8B-B14F-4D97-AF65-F5344CB8AC3E}">
        <p14:creationId xmlns:p14="http://schemas.microsoft.com/office/powerpoint/2010/main" val="233755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36130" y="1293997"/>
            <a:ext cx="4419600" cy="1077387"/>
          </a:xfrm>
        </p:spPr>
        <p:txBody>
          <a:bodyPr>
            <a:normAutofit/>
          </a:bodyPr>
          <a:lstStyle/>
          <a:p>
            <a:r>
              <a:rPr lang="en-US" dirty="0">
                <a:solidFill>
                  <a:schemeClr val="tx2"/>
                </a:solidFill>
              </a:rPr>
              <a:t>Steps 7 &amp; 8</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457201" y="2922709"/>
            <a:ext cx="4419600" cy="369331"/>
          </a:xfrm>
        </p:spPr>
        <p:txBody>
          <a:bodyPr>
            <a:normAutofit/>
          </a:bodyPr>
          <a:lstStyle/>
          <a:p>
            <a:pPr marL="0" indent="0">
              <a:buNone/>
            </a:pPr>
            <a:r>
              <a:rPr lang="en-US" sz="1600" b="1" i="0" dirty="0">
                <a:solidFill>
                  <a:srgbClr val="131213"/>
                </a:solidFill>
                <a:effectLst/>
                <a:latin typeface="Arial" panose="020B0604020202020204" pitchFamily="34" charset="0"/>
              </a:rPr>
              <a:t>7. Under Section: Select ALL CODES</a:t>
            </a:r>
            <a:endParaRPr lang="en-US" sz="1600" dirty="0">
              <a:solidFill>
                <a:schemeClr val="tx2"/>
              </a:solidFill>
            </a:endParaRPr>
          </a:p>
        </p:txBody>
      </p:sp>
      <p:pic>
        <p:nvPicPr>
          <p:cNvPr id="4098" name="Picture 2" descr="Graphical user interface, application&#10;&#10;Description automatically generated">
            <a:extLst>
              <a:ext uri="{FF2B5EF4-FFF2-40B4-BE49-F238E27FC236}">
                <a16:creationId xmlns:a16="http://schemas.microsoft.com/office/drawing/2014/main" id="{90DF73D3-A02D-BE8A-8337-ADDA6EA70B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4188" y="539366"/>
            <a:ext cx="6795701" cy="30240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2080BC4-8287-9CE5-9F9A-9E13DC503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582" y="3589473"/>
            <a:ext cx="6836155" cy="3096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8A6C84-5F50-BB24-6FA8-40A1CBA24ED2}"/>
              </a:ext>
            </a:extLst>
          </p:cNvPr>
          <p:cNvSpPr txBox="1"/>
          <p:nvPr/>
        </p:nvSpPr>
        <p:spPr>
          <a:xfrm>
            <a:off x="576576" y="4990947"/>
            <a:ext cx="3393151" cy="338554"/>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8. Click RETRIEVE MATERIALS</a:t>
            </a:r>
            <a:endParaRPr lang="en-US" sz="1600" dirty="0"/>
          </a:p>
        </p:txBody>
      </p:sp>
    </p:spTree>
    <p:extLst>
      <p:ext uri="{BB962C8B-B14F-4D97-AF65-F5344CB8AC3E}">
        <p14:creationId xmlns:p14="http://schemas.microsoft.com/office/powerpoint/2010/main" val="304451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50060" y="1322093"/>
            <a:ext cx="4419600" cy="1042388"/>
          </a:xfrm>
        </p:spPr>
        <p:txBody>
          <a:bodyPr>
            <a:normAutofit/>
          </a:bodyPr>
          <a:lstStyle/>
          <a:p>
            <a:r>
              <a:rPr lang="en-US" dirty="0">
                <a:solidFill>
                  <a:schemeClr val="tx2"/>
                </a:solidFill>
              </a:rPr>
              <a:t>Steps 9 &amp; 10</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9"/>
            <a:ext cx="4419579" cy="699531"/>
          </a:xfrm>
        </p:spPr>
        <p:txBody>
          <a:bodyPr>
            <a:noAutofit/>
          </a:bodyPr>
          <a:lstStyle/>
          <a:p>
            <a:pPr marL="0" indent="0">
              <a:buNone/>
            </a:pPr>
            <a:r>
              <a:rPr lang="en-US" sz="1600" b="1" dirty="0">
                <a:solidFill>
                  <a:srgbClr val="131213"/>
                </a:solidFill>
                <a:latin typeface="Arial" panose="020B0604020202020204" pitchFamily="34" charset="0"/>
              </a:rPr>
              <a:t>9</a:t>
            </a:r>
            <a:r>
              <a:rPr lang="en-US" sz="1600" b="1" i="0" dirty="0">
                <a:solidFill>
                  <a:srgbClr val="131213"/>
                </a:solidFill>
                <a:effectLst/>
                <a:latin typeface="Arial" panose="020B0604020202020204" pitchFamily="34" charset="0"/>
              </a:rPr>
              <a:t>. </a:t>
            </a: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Select 1-, 2-, or 3-year subscription option &amp; Click ADD TO CART </a:t>
            </a:r>
            <a:endParaRPr lang="en-US" sz="1600" dirty="0">
              <a:solidFill>
                <a:schemeClr val="tx2"/>
              </a:solidFill>
            </a:endParaRPr>
          </a:p>
        </p:txBody>
      </p:sp>
      <p:sp>
        <p:nvSpPr>
          <p:cNvPr id="5" name="TextBox 4">
            <a:extLst>
              <a:ext uri="{FF2B5EF4-FFF2-40B4-BE49-F238E27FC236}">
                <a16:creationId xmlns:a16="http://schemas.microsoft.com/office/drawing/2014/main" id="{B08A6C84-5F50-BB24-6FA8-40A1CBA24ED2}"/>
              </a:ext>
            </a:extLst>
          </p:cNvPr>
          <p:cNvSpPr txBox="1"/>
          <p:nvPr/>
        </p:nvSpPr>
        <p:spPr>
          <a:xfrm>
            <a:off x="576576" y="4990947"/>
            <a:ext cx="3393151" cy="338554"/>
          </a:xfrm>
          <a:prstGeom prst="rect">
            <a:avLst/>
          </a:prstGeom>
          <a:noFill/>
        </p:spPr>
        <p:txBody>
          <a:bodyPr wrap="square" rtlCol="0">
            <a:spAutoFit/>
          </a:bodyPr>
          <a:lstStyle/>
          <a:p>
            <a:r>
              <a:rPr lang="en-US" sz="1600" b="1" dirty="0">
                <a:solidFill>
                  <a:srgbClr val="131213"/>
                </a:solidFill>
                <a:latin typeface="Arial" panose="020B0604020202020204" pitchFamily="34" charset="0"/>
              </a:rPr>
              <a:t>10</a:t>
            </a:r>
            <a:r>
              <a:rPr lang="en-US" sz="1600" b="1" i="0" dirty="0">
                <a:solidFill>
                  <a:srgbClr val="131213"/>
                </a:solidFill>
                <a:effectLst/>
                <a:latin typeface="Arial" panose="020B0604020202020204" pitchFamily="34" charset="0"/>
              </a:rPr>
              <a:t>. Click PROCEED TO CART</a:t>
            </a:r>
            <a:endParaRPr lang="en-US" sz="1600" dirty="0"/>
          </a:p>
        </p:txBody>
      </p:sp>
      <p:pic>
        <p:nvPicPr>
          <p:cNvPr id="6148" name="Picture 4">
            <a:extLst>
              <a:ext uri="{FF2B5EF4-FFF2-40B4-BE49-F238E27FC236}">
                <a16:creationId xmlns:a16="http://schemas.microsoft.com/office/drawing/2014/main" id="{45217A63-5FB3-9B4C-0259-DEBEC06F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015" y="343581"/>
            <a:ext cx="4920850" cy="334299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4F9193A8-C750-706D-1EB9-5F9DE0FB6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712" y="4006392"/>
            <a:ext cx="5858139" cy="265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6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87538" y="1290908"/>
            <a:ext cx="4419600" cy="1127082"/>
          </a:xfrm>
        </p:spPr>
        <p:txBody>
          <a:bodyPr>
            <a:normAutofit/>
          </a:bodyPr>
          <a:lstStyle/>
          <a:p>
            <a:r>
              <a:rPr lang="en-US" dirty="0">
                <a:solidFill>
                  <a:schemeClr val="tx2"/>
                </a:solidFill>
              </a:rPr>
              <a:t>Final Step</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9"/>
            <a:ext cx="2364941" cy="2146872"/>
          </a:xfrm>
        </p:spPr>
        <p:txBody>
          <a:bodyPr>
            <a:noAutofit/>
          </a:bodyPr>
          <a:lstStyle/>
          <a:p>
            <a:pPr marL="0" indent="0" algn="ctr">
              <a:buNone/>
            </a:pPr>
            <a:r>
              <a:rPr lang="en-US" sz="1800" b="1" i="0" dirty="0">
                <a:solidFill>
                  <a:srgbClr val="131213"/>
                </a:solidFill>
                <a:effectLst/>
                <a:latin typeface="Arial" panose="020B0604020202020204" pitchFamily="34" charset="0"/>
              </a:rPr>
              <a:t>11. At Checkout you must select In Store Pickup and complete your purchase </a:t>
            </a:r>
          </a:p>
          <a:p>
            <a:pPr marL="0" indent="0" algn="ctr">
              <a:buNone/>
            </a:pPr>
            <a:endParaRPr lang="en-US" sz="1600" dirty="0">
              <a:solidFill>
                <a:schemeClr val="tx2"/>
              </a:solidFill>
            </a:endParaRPr>
          </a:p>
        </p:txBody>
      </p:sp>
      <p:pic>
        <p:nvPicPr>
          <p:cNvPr id="8194" name="Picture 2">
            <a:extLst>
              <a:ext uri="{FF2B5EF4-FFF2-40B4-BE49-F238E27FC236}">
                <a16:creationId xmlns:a16="http://schemas.microsoft.com/office/drawing/2014/main" id="{79C8D7D2-A1F2-2778-BD16-8D3E1154E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691" y="942381"/>
            <a:ext cx="8242300" cy="401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2696EB-37E9-9916-E358-C9E1177A56DE}"/>
              </a:ext>
            </a:extLst>
          </p:cNvPr>
          <p:cNvSpPr txBox="1"/>
          <p:nvPr/>
        </p:nvSpPr>
        <p:spPr>
          <a:xfrm>
            <a:off x="425850" y="5432919"/>
            <a:ext cx="11384138" cy="1240009"/>
          </a:xfrm>
          <a:prstGeom prst="rect">
            <a:avLst/>
          </a:prstGeom>
          <a:noFill/>
        </p:spPr>
        <p:txBody>
          <a:bodyPr wrap="square" rtlCol="0">
            <a:spAutoFit/>
          </a:bodyPr>
          <a:lstStyle/>
          <a:p>
            <a:r>
              <a:rPr lang="en-US" sz="1800" b="1" i="0" dirty="0">
                <a:solidFill>
                  <a:srgbClr val="131213"/>
                </a:solidFill>
                <a:effectLst/>
                <a:latin typeface="Arial" panose="020B0604020202020204" pitchFamily="34" charset="0"/>
              </a:rPr>
              <a:t>*Note: </a:t>
            </a:r>
            <a:r>
              <a:rPr lang="en-US" sz="1800" b="0" i="0" dirty="0">
                <a:solidFill>
                  <a:srgbClr val="131213"/>
                </a:solidFill>
                <a:effectLst/>
                <a:latin typeface="Arial" panose="020B0604020202020204" pitchFamily="34" charset="0"/>
              </a:rPr>
              <a:t>Codes are emailed from the bookstore to the email address associated with your Mercer Bookstore Account. This process may take a few days. Continue to check your inbox, spam, and junk mail until the code is received. If you receive a code that does not work or is invalid, please contact the Macon campus bookstore at </a:t>
            </a:r>
            <a:r>
              <a:rPr lang="en-US" sz="1800" b="0" i="0" dirty="0">
                <a:solidFill>
                  <a:srgbClr val="000000"/>
                </a:solidFill>
                <a:effectLst/>
                <a:latin typeface="Arial" panose="020B0604020202020204" pitchFamily="34" charset="0"/>
              </a:rPr>
              <a:t>478-301-2945 for assistance. </a:t>
            </a:r>
            <a:endParaRPr lang="en-US" dirty="0"/>
          </a:p>
        </p:txBody>
      </p:sp>
    </p:spTree>
    <p:extLst>
      <p:ext uri="{BB962C8B-B14F-4D97-AF65-F5344CB8AC3E}">
        <p14:creationId xmlns:p14="http://schemas.microsoft.com/office/powerpoint/2010/main" val="67174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87538" y="1290908"/>
            <a:ext cx="4419600" cy="1127082"/>
          </a:xfrm>
        </p:spPr>
        <p:txBody>
          <a:bodyPr>
            <a:normAutofit/>
          </a:bodyPr>
          <a:lstStyle/>
          <a:p>
            <a:r>
              <a:rPr lang="en-US" dirty="0">
                <a:solidFill>
                  <a:schemeClr val="tx2"/>
                </a:solidFill>
              </a:rPr>
              <a:t>Further Help</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8"/>
            <a:ext cx="11418715" cy="4045517"/>
          </a:xfrm>
        </p:spPr>
        <p:txBody>
          <a:bodyPr>
            <a:noAutofit/>
          </a:bodyPr>
          <a:lstStyle/>
          <a:p>
            <a:pPr algn="just" rtl="0" fontAlgn="base"/>
            <a:r>
              <a:rPr lang="en-US" sz="1800" b="0" i="0" dirty="0">
                <a:solidFill>
                  <a:srgbClr val="000000"/>
                </a:solidFill>
                <a:effectLst/>
                <a:latin typeface="Calibri" panose="020F0502020204030204" pitchFamily="34" charset="0"/>
              </a:rPr>
              <a:t>There is no longer a difference between purchasing a registration or renewal code. All codes may be used to create, renew, or upgrade a user account. Once you have received your code via email from the Mercer bookstore, you will need to follow the steps in the following link to register your new account or renew your expired account. </a:t>
            </a:r>
            <a:endParaRPr lang="en-US" sz="1100" b="0" i="0" dirty="0">
              <a:solidFill>
                <a:srgbClr val="000000"/>
              </a:solidFill>
              <a:effectLst/>
              <a:latin typeface="Segoe UI" panose="020B0502040204020203" pitchFamily="34" charset="0"/>
            </a:endParaRPr>
          </a:p>
          <a:p>
            <a:pPr algn="just" rtl="0" fontAlgn="base"/>
            <a:r>
              <a:rPr lang="en-US" sz="1800" b="0" i="0" u="sng" strike="noStrike" dirty="0">
                <a:solidFill>
                  <a:srgbClr val="0000FF"/>
                </a:solidFill>
                <a:effectLst/>
                <a:latin typeface="Calibri" panose="020F0502020204030204" pitchFamily="34" charset="0"/>
                <a:hlinkClick r:id="rId2"/>
              </a:rPr>
              <a:t>Renew Your Account</a:t>
            </a:r>
            <a:r>
              <a:rPr lang="en-US" sz="1800" b="0" i="0" dirty="0">
                <a:solidFill>
                  <a:srgbClr val="0000FF"/>
                </a:solidFill>
                <a:effectLst/>
                <a:latin typeface="Calibri" panose="020F0502020204030204" pitchFamily="34" charset="0"/>
                <a:hlinkClick r:id="rId2"/>
              </a:rPr>
              <a:t> </a:t>
            </a:r>
            <a:endParaRPr lang="en-US" sz="11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hlinkClick r:id="rId3"/>
              </a:rPr>
              <a:t>Register your Account</a:t>
            </a:r>
            <a:endParaRPr lang="en-US" sz="11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11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rial" panose="020B0604020202020204" pitchFamily="34" charset="0"/>
              </a:rPr>
              <a:t>If you need further assistance, please refer to your instructor or contact the Tift Tech Support Helpdesk: </a:t>
            </a:r>
            <a:r>
              <a:rPr lang="en-US" sz="1800" b="1" i="0" u="sng" strike="noStrike" dirty="0">
                <a:solidFill>
                  <a:srgbClr val="0000FF"/>
                </a:solidFill>
                <a:effectLst/>
                <a:latin typeface="Arial" panose="020B0604020202020204" pitchFamily="34" charset="0"/>
                <a:hlinkClick r:id="rId4"/>
              </a:rPr>
              <a:t>tifttechsupport@mercer.edu</a:t>
            </a:r>
            <a:r>
              <a:rPr lang="en-US" sz="1800" b="0" i="0" dirty="0">
                <a:solidFill>
                  <a:srgbClr val="000000"/>
                </a:solidFill>
                <a:effectLst/>
                <a:latin typeface="Arial" panose="020B0604020202020204" pitchFamily="34" charset="0"/>
              </a:rPr>
              <a:t> </a:t>
            </a:r>
            <a:endParaRPr lang="en-US" sz="1100" b="0" i="0" dirty="0">
              <a:solidFill>
                <a:srgbClr val="000000"/>
              </a:solidFill>
              <a:effectLst/>
              <a:latin typeface="Segoe UI" panose="020B0502040204020203" pitchFamily="34" charset="0"/>
            </a:endParaRPr>
          </a:p>
          <a:p>
            <a:pPr marL="0" indent="0" algn="ctr">
              <a:buNone/>
            </a:pPr>
            <a:endParaRPr lang="en-US" sz="1600" dirty="0">
              <a:solidFill>
                <a:schemeClr val="tx2"/>
              </a:solidFill>
            </a:endParaRPr>
          </a:p>
        </p:txBody>
      </p:sp>
    </p:spTree>
    <p:extLst>
      <p:ext uri="{BB962C8B-B14F-4D97-AF65-F5344CB8AC3E}">
        <p14:creationId xmlns:p14="http://schemas.microsoft.com/office/powerpoint/2010/main" val="666425949"/>
      </p:ext>
    </p:extLst>
  </p:cSld>
  <p:clrMapOvr>
    <a:masterClrMapping/>
  </p:clrMapOvr>
</p:sld>
</file>

<file path=ppt/theme/theme1.xml><?xml version="1.0" encoding="utf-8"?>
<a:theme xmlns:a="http://schemas.openxmlformats.org/drawingml/2006/main" name="SineVTI">
  <a:themeElements>
    <a:clrScheme name="AnalogousFromLightSeedLeftStep">
      <a:dk1>
        <a:srgbClr val="000000"/>
      </a:dk1>
      <a:lt1>
        <a:srgbClr val="FFFFFF"/>
      </a:lt1>
      <a:dk2>
        <a:srgbClr val="412624"/>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31</TotalTime>
  <Words>329</Words>
  <Application>Microsoft Macintosh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Calibri</vt:lpstr>
      <vt:lpstr>Posterama</vt:lpstr>
      <vt:lpstr>Segoe UI</vt:lpstr>
      <vt:lpstr>SineVTI</vt:lpstr>
      <vt:lpstr>How to Purchase a New or Renewal Code for Anthology</vt:lpstr>
      <vt:lpstr>Steps 1 &amp; 2</vt:lpstr>
      <vt:lpstr>Steps 3 &amp; 4</vt:lpstr>
      <vt:lpstr>Steps 5 &amp; 6</vt:lpstr>
      <vt:lpstr>Steps 7 &amp; 8</vt:lpstr>
      <vt:lpstr>Steps 9 &amp; 10</vt:lpstr>
      <vt:lpstr>Final Step</vt:lpstr>
      <vt:lpstr>Further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Purchase a New or Renewal Code for Anthology</dc:title>
  <dc:creator>Susan J. Rowland</dc:creator>
  <cp:lastModifiedBy>Susan J. Rowland</cp:lastModifiedBy>
  <cp:revision>1</cp:revision>
  <dcterms:created xsi:type="dcterms:W3CDTF">2023-01-04T21:48:10Z</dcterms:created>
  <dcterms:modified xsi:type="dcterms:W3CDTF">2023-01-04T22:20:02Z</dcterms:modified>
</cp:coreProperties>
</file>